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86" r:id="rId2"/>
  </p:sldMasterIdLst>
  <p:notesMasterIdLst>
    <p:notesMasterId r:id="rId33"/>
  </p:notesMasterIdLst>
  <p:handoutMasterIdLst>
    <p:handoutMasterId r:id="rId34"/>
  </p:handoutMasterIdLst>
  <p:sldIdLst>
    <p:sldId id="319" r:id="rId3"/>
    <p:sldId id="316" r:id="rId4"/>
    <p:sldId id="347" r:id="rId5"/>
    <p:sldId id="351" r:id="rId6"/>
    <p:sldId id="348" r:id="rId7"/>
    <p:sldId id="342" r:id="rId8"/>
    <p:sldId id="334" r:id="rId9"/>
    <p:sldId id="335" r:id="rId10"/>
    <p:sldId id="343" r:id="rId11"/>
    <p:sldId id="336" r:id="rId12"/>
    <p:sldId id="337" r:id="rId13"/>
    <p:sldId id="349" r:id="rId14"/>
    <p:sldId id="324" r:id="rId15"/>
    <p:sldId id="332" r:id="rId16"/>
    <p:sldId id="333" r:id="rId17"/>
    <p:sldId id="350" r:id="rId18"/>
    <p:sldId id="339" r:id="rId19"/>
    <p:sldId id="341" r:id="rId20"/>
    <p:sldId id="266" r:id="rId21"/>
    <p:sldId id="340" r:id="rId22"/>
    <p:sldId id="327" r:id="rId23"/>
    <p:sldId id="344" r:id="rId24"/>
    <p:sldId id="326" r:id="rId25"/>
    <p:sldId id="329" r:id="rId26"/>
    <p:sldId id="345" r:id="rId27"/>
    <p:sldId id="310" r:id="rId28"/>
    <p:sldId id="354" r:id="rId29"/>
    <p:sldId id="353" r:id="rId30"/>
    <p:sldId id="320" r:id="rId31"/>
    <p:sldId id="352"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F6697-6715-4B5D-A54A-10ACC79BAE2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C102E10C-FE71-4E63-B24B-82681EA40433}">
      <dgm:prSet phldrT="[Text]"/>
      <dgm:spPr/>
      <dgm:t>
        <a:bodyPr/>
        <a:lstStyle/>
        <a:p>
          <a:r>
            <a:rPr lang="en-US" dirty="0" smtClean="0"/>
            <a:t>Performance</a:t>
          </a:r>
          <a:endParaRPr lang="en-US" dirty="0"/>
        </a:p>
      </dgm:t>
    </dgm:pt>
    <dgm:pt modelId="{1077E855-0BC9-4646-92B8-4971CCA84CA9}" type="parTrans" cxnId="{2CC224BC-7C33-4BC3-8F3C-E9D488B522CC}">
      <dgm:prSet/>
      <dgm:spPr/>
      <dgm:t>
        <a:bodyPr/>
        <a:lstStyle/>
        <a:p>
          <a:endParaRPr lang="en-US"/>
        </a:p>
      </dgm:t>
    </dgm:pt>
    <dgm:pt modelId="{B9C72CE7-4738-4D3F-9B3B-F6473AACD13D}" type="sibTrans" cxnId="{2CC224BC-7C33-4BC3-8F3C-E9D488B522CC}">
      <dgm:prSet/>
      <dgm:spPr/>
      <dgm:t>
        <a:bodyPr/>
        <a:lstStyle/>
        <a:p>
          <a:endParaRPr lang="en-US"/>
        </a:p>
      </dgm:t>
    </dgm:pt>
    <dgm:pt modelId="{22E642AC-A9D8-478F-A017-7B20AB611949}">
      <dgm:prSet phldrT="[Text]"/>
      <dgm:spPr/>
      <dgm:t>
        <a:bodyPr/>
        <a:lstStyle/>
        <a:p>
          <a:r>
            <a:rPr lang="en-US" dirty="0" smtClean="0"/>
            <a:t>Power</a:t>
          </a:r>
          <a:endParaRPr lang="en-US" dirty="0"/>
        </a:p>
      </dgm:t>
    </dgm:pt>
    <dgm:pt modelId="{48E5FAD4-46A3-49D2-AA3F-3324B070E417}" type="parTrans" cxnId="{1FC9A736-A453-4E96-9DDD-C73E3EB0B0B0}">
      <dgm:prSet/>
      <dgm:spPr/>
      <dgm:t>
        <a:bodyPr/>
        <a:lstStyle/>
        <a:p>
          <a:endParaRPr lang="en-US"/>
        </a:p>
      </dgm:t>
    </dgm:pt>
    <dgm:pt modelId="{D6AB1706-83B3-437B-9FB6-DB6CEBB1993E}" type="sibTrans" cxnId="{1FC9A736-A453-4E96-9DDD-C73E3EB0B0B0}">
      <dgm:prSet/>
      <dgm:spPr/>
      <dgm:t>
        <a:bodyPr/>
        <a:lstStyle/>
        <a:p>
          <a:endParaRPr lang="en-US"/>
        </a:p>
      </dgm:t>
    </dgm:pt>
    <dgm:pt modelId="{D378608E-22CB-4919-89EB-19EF7A4479D9}">
      <dgm:prSet phldrT="[Text]"/>
      <dgm:spPr/>
      <dgm:t>
        <a:bodyPr/>
        <a:lstStyle/>
        <a:p>
          <a:r>
            <a:rPr lang="en-US" dirty="0" smtClean="0"/>
            <a:t>Accuracy</a:t>
          </a:r>
          <a:endParaRPr lang="en-US" dirty="0"/>
        </a:p>
      </dgm:t>
    </dgm:pt>
    <dgm:pt modelId="{34408C08-BDCC-415E-BA39-511B77470428}" type="parTrans" cxnId="{6E429474-87AE-4BE5-8A0D-CCC830460741}">
      <dgm:prSet/>
      <dgm:spPr/>
      <dgm:t>
        <a:bodyPr/>
        <a:lstStyle/>
        <a:p>
          <a:endParaRPr lang="en-US"/>
        </a:p>
      </dgm:t>
    </dgm:pt>
    <dgm:pt modelId="{0F4F1C5D-05DA-41BB-944F-952DBE402DE2}" type="sibTrans" cxnId="{6E429474-87AE-4BE5-8A0D-CCC830460741}">
      <dgm:prSet/>
      <dgm:spPr/>
      <dgm:t>
        <a:bodyPr/>
        <a:lstStyle/>
        <a:p>
          <a:endParaRPr lang="en-US"/>
        </a:p>
      </dgm:t>
    </dgm:pt>
    <dgm:pt modelId="{F829717F-EC7C-4099-AB23-29D85F2A00D0}">
      <dgm:prSet phldrT="[Text]"/>
      <dgm:spPr/>
      <dgm:t>
        <a:bodyPr/>
        <a:lstStyle/>
        <a:p>
          <a:r>
            <a:rPr lang="en-US" dirty="0" smtClean="0"/>
            <a:t>Size</a:t>
          </a:r>
          <a:endParaRPr lang="en-US" dirty="0"/>
        </a:p>
      </dgm:t>
    </dgm:pt>
    <dgm:pt modelId="{2D6A5F48-1295-40CA-970C-064DF730BF38}" type="parTrans" cxnId="{DB64C2C8-809D-4180-AC02-551C569BBFF0}">
      <dgm:prSet/>
      <dgm:spPr/>
      <dgm:t>
        <a:bodyPr/>
        <a:lstStyle/>
        <a:p>
          <a:endParaRPr lang="en-US"/>
        </a:p>
      </dgm:t>
    </dgm:pt>
    <dgm:pt modelId="{AB07EF37-C113-474C-8F2B-4C70AD3111C0}" type="sibTrans" cxnId="{DB64C2C8-809D-4180-AC02-551C569BBFF0}">
      <dgm:prSet/>
      <dgm:spPr/>
      <dgm:t>
        <a:bodyPr/>
        <a:lstStyle/>
        <a:p>
          <a:endParaRPr lang="en-US"/>
        </a:p>
      </dgm:t>
    </dgm:pt>
    <dgm:pt modelId="{E77E3604-E393-4B2C-A831-8EF647A01992}" type="pres">
      <dgm:prSet presAssocID="{D36F6697-6715-4B5D-A54A-10ACC79BAE28}" presName="matrix" presStyleCnt="0">
        <dgm:presLayoutVars>
          <dgm:chMax val="1"/>
          <dgm:dir/>
          <dgm:resizeHandles val="exact"/>
        </dgm:presLayoutVars>
      </dgm:prSet>
      <dgm:spPr/>
      <dgm:t>
        <a:bodyPr/>
        <a:lstStyle/>
        <a:p>
          <a:endParaRPr lang="en-US"/>
        </a:p>
      </dgm:t>
    </dgm:pt>
    <dgm:pt modelId="{B656E7AD-1FE1-44D3-9325-92CEB0AFDE42}" type="pres">
      <dgm:prSet presAssocID="{D36F6697-6715-4B5D-A54A-10ACC79BAE28}" presName="diamond" presStyleLbl="bgShp" presStyleIdx="0" presStyleCnt="1"/>
      <dgm:spPr/>
    </dgm:pt>
    <dgm:pt modelId="{056066CB-54B3-4065-921A-D05C3C73A75F}" type="pres">
      <dgm:prSet presAssocID="{D36F6697-6715-4B5D-A54A-10ACC79BAE28}" presName="quad1" presStyleLbl="node1" presStyleIdx="0" presStyleCnt="4">
        <dgm:presLayoutVars>
          <dgm:chMax val="0"/>
          <dgm:chPref val="0"/>
          <dgm:bulletEnabled val="1"/>
        </dgm:presLayoutVars>
      </dgm:prSet>
      <dgm:spPr/>
      <dgm:t>
        <a:bodyPr/>
        <a:lstStyle/>
        <a:p>
          <a:endParaRPr lang="en-US"/>
        </a:p>
      </dgm:t>
    </dgm:pt>
    <dgm:pt modelId="{91EA1871-4B3B-40AC-9C9B-5E3BC22B3F28}" type="pres">
      <dgm:prSet presAssocID="{D36F6697-6715-4B5D-A54A-10ACC79BAE28}" presName="quad2" presStyleLbl="node1" presStyleIdx="1" presStyleCnt="4">
        <dgm:presLayoutVars>
          <dgm:chMax val="0"/>
          <dgm:chPref val="0"/>
          <dgm:bulletEnabled val="1"/>
        </dgm:presLayoutVars>
      </dgm:prSet>
      <dgm:spPr/>
      <dgm:t>
        <a:bodyPr/>
        <a:lstStyle/>
        <a:p>
          <a:endParaRPr lang="en-US"/>
        </a:p>
      </dgm:t>
    </dgm:pt>
    <dgm:pt modelId="{79C8D462-8F64-46A4-AA1B-5801FE9590C7}" type="pres">
      <dgm:prSet presAssocID="{D36F6697-6715-4B5D-A54A-10ACC79BAE28}" presName="quad3" presStyleLbl="node1" presStyleIdx="2" presStyleCnt="4">
        <dgm:presLayoutVars>
          <dgm:chMax val="0"/>
          <dgm:chPref val="0"/>
          <dgm:bulletEnabled val="1"/>
        </dgm:presLayoutVars>
      </dgm:prSet>
      <dgm:spPr/>
      <dgm:t>
        <a:bodyPr/>
        <a:lstStyle/>
        <a:p>
          <a:endParaRPr lang="en-US"/>
        </a:p>
      </dgm:t>
    </dgm:pt>
    <dgm:pt modelId="{278581C9-56B2-48D6-98FE-D68CD1C88DBC}" type="pres">
      <dgm:prSet presAssocID="{D36F6697-6715-4B5D-A54A-10ACC79BAE28}" presName="quad4" presStyleLbl="node1" presStyleIdx="3" presStyleCnt="4">
        <dgm:presLayoutVars>
          <dgm:chMax val="0"/>
          <dgm:chPref val="0"/>
          <dgm:bulletEnabled val="1"/>
        </dgm:presLayoutVars>
      </dgm:prSet>
      <dgm:spPr/>
      <dgm:t>
        <a:bodyPr/>
        <a:lstStyle/>
        <a:p>
          <a:endParaRPr lang="en-US"/>
        </a:p>
      </dgm:t>
    </dgm:pt>
  </dgm:ptLst>
  <dgm:cxnLst>
    <dgm:cxn modelId="{E92E0614-349C-44CD-B490-E20F1FBB3A59}" type="presOf" srcId="{22E642AC-A9D8-478F-A017-7B20AB611949}" destId="{91EA1871-4B3B-40AC-9C9B-5E3BC22B3F28}" srcOrd="0" destOrd="0" presId="urn:microsoft.com/office/officeart/2005/8/layout/matrix3"/>
    <dgm:cxn modelId="{5ECDA7F0-D01D-4904-AF96-4FF928E55237}" type="presOf" srcId="{C102E10C-FE71-4E63-B24B-82681EA40433}" destId="{056066CB-54B3-4065-921A-D05C3C73A75F}" srcOrd="0" destOrd="0" presId="urn:microsoft.com/office/officeart/2005/8/layout/matrix3"/>
    <dgm:cxn modelId="{AB15B407-159A-4697-A2D8-AF0DE2027CC7}" type="presOf" srcId="{D36F6697-6715-4B5D-A54A-10ACC79BAE28}" destId="{E77E3604-E393-4B2C-A831-8EF647A01992}" srcOrd="0" destOrd="0" presId="urn:microsoft.com/office/officeart/2005/8/layout/matrix3"/>
    <dgm:cxn modelId="{6E429474-87AE-4BE5-8A0D-CCC830460741}" srcId="{D36F6697-6715-4B5D-A54A-10ACC79BAE28}" destId="{D378608E-22CB-4919-89EB-19EF7A4479D9}" srcOrd="2" destOrd="0" parTransId="{34408C08-BDCC-415E-BA39-511B77470428}" sibTransId="{0F4F1C5D-05DA-41BB-944F-952DBE402DE2}"/>
    <dgm:cxn modelId="{BD518C9B-6488-4077-96F3-2DCC21B0BEDB}" type="presOf" srcId="{D378608E-22CB-4919-89EB-19EF7A4479D9}" destId="{79C8D462-8F64-46A4-AA1B-5801FE9590C7}" srcOrd="0" destOrd="0" presId="urn:microsoft.com/office/officeart/2005/8/layout/matrix3"/>
    <dgm:cxn modelId="{DB64C2C8-809D-4180-AC02-551C569BBFF0}" srcId="{D36F6697-6715-4B5D-A54A-10ACC79BAE28}" destId="{F829717F-EC7C-4099-AB23-29D85F2A00D0}" srcOrd="3" destOrd="0" parTransId="{2D6A5F48-1295-40CA-970C-064DF730BF38}" sibTransId="{AB07EF37-C113-474C-8F2B-4C70AD3111C0}"/>
    <dgm:cxn modelId="{1FC9A736-A453-4E96-9DDD-C73E3EB0B0B0}" srcId="{D36F6697-6715-4B5D-A54A-10ACC79BAE28}" destId="{22E642AC-A9D8-478F-A017-7B20AB611949}" srcOrd="1" destOrd="0" parTransId="{48E5FAD4-46A3-49D2-AA3F-3324B070E417}" sibTransId="{D6AB1706-83B3-437B-9FB6-DB6CEBB1993E}"/>
    <dgm:cxn modelId="{2CC224BC-7C33-4BC3-8F3C-E9D488B522CC}" srcId="{D36F6697-6715-4B5D-A54A-10ACC79BAE28}" destId="{C102E10C-FE71-4E63-B24B-82681EA40433}" srcOrd="0" destOrd="0" parTransId="{1077E855-0BC9-4646-92B8-4971CCA84CA9}" sibTransId="{B9C72CE7-4738-4D3F-9B3B-F6473AACD13D}"/>
    <dgm:cxn modelId="{AE8E2384-CAA9-4674-9FBE-E335691B00A3}" type="presOf" srcId="{F829717F-EC7C-4099-AB23-29D85F2A00D0}" destId="{278581C9-56B2-48D6-98FE-D68CD1C88DBC}" srcOrd="0" destOrd="0" presId="urn:microsoft.com/office/officeart/2005/8/layout/matrix3"/>
    <dgm:cxn modelId="{3116C895-9197-4B51-8831-71A7966A69D1}" type="presParOf" srcId="{E77E3604-E393-4B2C-A831-8EF647A01992}" destId="{B656E7AD-1FE1-44D3-9325-92CEB0AFDE42}" srcOrd="0" destOrd="0" presId="urn:microsoft.com/office/officeart/2005/8/layout/matrix3"/>
    <dgm:cxn modelId="{EC7D409D-A6D2-40D1-80BB-AD65B78C8750}" type="presParOf" srcId="{E77E3604-E393-4B2C-A831-8EF647A01992}" destId="{056066CB-54B3-4065-921A-D05C3C73A75F}" srcOrd="1" destOrd="0" presId="urn:microsoft.com/office/officeart/2005/8/layout/matrix3"/>
    <dgm:cxn modelId="{25A707C8-6A0C-4E29-8D77-8B138C8D91B4}" type="presParOf" srcId="{E77E3604-E393-4B2C-A831-8EF647A01992}" destId="{91EA1871-4B3B-40AC-9C9B-5E3BC22B3F28}" srcOrd="2" destOrd="0" presId="urn:microsoft.com/office/officeart/2005/8/layout/matrix3"/>
    <dgm:cxn modelId="{C71C7FFD-323F-4B00-BBD7-2F912150CAF2}" type="presParOf" srcId="{E77E3604-E393-4B2C-A831-8EF647A01992}" destId="{79C8D462-8F64-46A4-AA1B-5801FE9590C7}" srcOrd="3" destOrd="0" presId="urn:microsoft.com/office/officeart/2005/8/layout/matrix3"/>
    <dgm:cxn modelId="{E1E9A238-20B1-49E4-A075-459E48FD856A}" type="presParOf" srcId="{E77E3604-E393-4B2C-A831-8EF647A01992}" destId="{278581C9-56B2-48D6-98FE-D68CD1C88DB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6E7AD-1FE1-44D3-9325-92CEB0AFDE42}">
      <dsp:nvSpPr>
        <dsp:cNvPr id="0" name=""/>
        <dsp:cNvSpPr/>
      </dsp:nvSpPr>
      <dsp:spPr>
        <a:xfrm>
          <a:off x="799837" y="0"/>
          <a:ext cx="3210623" cy="321062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066CB-54B3-4065-921A-D05C3C73A75F}">
      <dsp:nvSpPr>
        <dsp:cNvPr id="0" name=""/>
        <dsp:cNvSpPr/>
      </dsp:nvSpPr>
      <dsp:spPr>
        <a:xfrm>
          <a:off x="1104846" y="305009"/>
          <a:ext cx="1252142" cy="12521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Performance</a:t>
          </a:r>
          <a:endParaRPr lang="en-US" sz="1300" kern="1200" dirty="0"/>
        </a:p>
      </dsp:txBody>
      <dsp:txXfrm>
        <a:off x="1165971" y="366134"/>
        <a:ext cx="1129892" cy="1129892"/>
      </dsp:txXfrm>
    </dsp:sp>
    <dsp:sp modelId="{91EA1871-4B3B-40AC-9C9B-5E3BC22B3F28}">
      <dsp:nvSpPr>
        <dsp:cNvPr id="0" name=""/>
        <dsp:cNvSpPr/>
      </dsp:nvSpPr>
      <dsp:spPr>
        <a:xfrm>
          <a:off x="2453308" y="305009"/>
          <a:ext cx="1252142" cy="12521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Power</a:t>
          </a:r>
          <a:endParaRPr lang="en-US" sz="1300" kern="1200" dirty="0"/>
        </a:p>
      </dsp:txBody>
      <dsp:txXfrm>
        <a:off x="2514433" y="366134"/>
        <a:ext cx="1129892" cy="1129892"/>
      </dsp:txXfrm>
    </dsp:sp>
    <dsp:sp modelId="{79C8D462-8F64-46A4-AA1B-5801FE9590C7}">
      <dsp:nvSpPr>
        <dsp:cNvPr id="0" name=""/>
        <dsp:cNvSpPr/>
      </dsp:nvSpPr>
      <dsp:spPr>
        <a:xfrm>
          <a:off x="1104846" y="1653470"/>
          <a:ext cx="1252142" cy="12521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Accuracy</a:t>
          </a:r>
          <a:endParaRPr lang="en-US" sz="1300" kern="1200" dirty="0"/>
        </a:p>
      </dsp:txBody>
      <dsp:txXfrm>
        <a:off x="1165971" y="1714595"/>
        <a:ext cx="1129892" cy="1129892"/>
      </dsp:txXfrm>
    </dsp:sp>
    <dsp:sp modelId="{278581C9-56B2-48D6-98FE-D68CD1C88DBC}">
      <dsp:nvSpPr>
        <dsp:cNvPr id="0" name=""/>
        <dsp:cNvSpPr/>
      </dsp:nvSpPr>
      <dsp:spPr>
        <a:xfrm>
          <a:off x="2453308" y="1653470"/>
          <a:ext cx="1252142" cy="12521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Size</a:t>
          </a:r>
          <a:endParaRPr lang="en-US" sz="1300" kern="1200" dirty="0"/>
        </a:p>
      </dsp:txBody>
      <dsp:txXfrm>
        <a:off x="2514433" y="1714595"/>
        <a:ext cx="1129892" cy="112989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4/29/2018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279376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dirty="0"/>
          </a:p>
        </p:txBody>
      </p:sp>
    </p:spTree>
    <p:extLst>
      <p:ext uri="{BB962C8B-B14F-4D97-AF65-F5344CB8AC3E}">
        <p14:creationId xmlns:p14="http://schemas.microsoft.com/office/powerpoint/2010/main" val="5632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dirty="0"/>
          </a:p>
        </p:txBody>
      </p:sp>
    </p:spTree>
    <p:extLst>
      <p:ext uri="{BB962C8B-B14F-4D97-AF65-F5344CB8AC3E}">
        <p14:creationId xmlns:p14="http://schemas.microsoft.com/office/powerpoint/2010/main" val="173217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effectLst/>
                <a:latin typeface="Intel Clear"/>
                <a:ea typeface="+mn-ea"/>
                <a:cs typeface="+mn-cs"/>
              </a:rPr>
              <a:t>Speakers</a:t>
            </a:r>
            <a:r>
              <a:rPr lang="en-US" sz="1200" b="0" i="0" u="sng" kern="1200" baseline="0" dirty="0" smtClean="0">
                <a:solidFill>
                  <a:schemeClr val="tx1"/>
                </a:solidFill>
                <a:effectLst/>
                <a:latin typeface="Intel Clear"/>
                <a:ea typeface="+mn-ea"/>
                <a:cs typeface="+mn-cs"/>
              </a:rPr>
              <a:t> please announce</a:t>
            </a:r>
            <a:r>
              <a:rPr lang="en-US" sz="1200" b="0" i="0" u="sng" kern="1200" dirty="0" smtClean="0">
                <a:solidFill>
                  <a:schemeClr val="tx1"/>
                </a:solidFill>
                <a:effectLst/>
                <a:latin typeface="Intel Clear"/>
                <a:ea typeface="+mn-ea"/>
                <a:cs typeface="+mn-cs"/>
              </a:rPr>
              <a:t>:</a:t>
            </a:r>
            <a:r>
              <a:rPr lang="en-US" sz="1200" b="0" i="0" kern="1200" dirty="0" smtClean="0">
                <a:solidFill>
                  <a:schemeClr val="tx1"/>
                </a:solidFill>
                <a:effectLst/>
                <a:latin typeface="Intel Clear"/>
                <a:ea typeface="+mn-ea"/>
                <a:cs typeface="+mn-cs"/>
              </a:rPr>
              <a:t> “Just a reminder before you leave: Please complete the short online survey about this session. Your opinions are important to us at Intel AI, and you’ll have a chance to win a $100 AMEX gift card.”</a:t>
            </a:r>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81806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5000">
              <a:schemeClr val="tx2"/>
            </a:gs>
            <a:gs pos="77000">
              <a:srgbClr val="009FDF">
                <a:alpha val="89000"/>
              </a:srgbClr>
            </a:gs>
            <a:gs pos="55000">
              <a:srgbClr val="0071C5"/>
            </a:gs>
          </a:gsLst>
          <a:lin ang="6000000" scaled="0"/>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613" y="329515"/>
            <a:ext cx="1823271" cy="902519"/>
          </a:xfrm>
          <a:prstGeom prst="rect">
            <a:avLst/>
          </a:prstGeom>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15000">
              <a:srgbClr val="003C71"/>
            </a:gs>
            <a:gs pos="95000">
              <a:schemeClr val="accent2">
                <a:alpha val="46000"/>
              </a:schemeClr>
            </a:gs>
            <a:gs pos="39000">
              <a:srgbClr val="00589E"/>
            </a:gs>
            <a:gs pos="62000">
              <a:srgbClr val="0071C5">
                <a:alpha val="95000"/>
                <a:lumMod val="94000"/>
                <a:lumOff val="6000"/>
              </a:srgbClr>
            </a:gs>
          </a:gsLst>
          <a:lin ang="189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53001" y="1157287"/>
            <a:ext cx="5715000" cy="2828925"/>
          </a:xfrm>
          <a:prstGeom prst="rect">
            <a:avLst/>
          </a:prstGeom>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C253E9-3B28-439A-933A-475EFE734F5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BCA52219-B055-42FF-B4CE-624F993AAF8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EE7C1DFF-9A57-47B3-8367-3AA06A6814F3}"/>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051C77A-DC0E-47AE-90F0-F90DAD3A7D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389BD8C-47ED-48A1-B32C-A802722DF001}"/>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75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019539-C99D-4ECE-A272-F2503905A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6FE67A5-AD45-45C7-B493-73502595A8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F85FD5-09AC-4EA8-BBA0-F6CF8818327B}"/>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3F1365D-0399-4D39-A536-33B1C66BAA6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09CF4D-46F6-4D41-A505-6BFDAA7D7717}"/>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908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90551-2D7A-4D47-97D7-9D0DF3282F2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4489B537-4D15-4E84-A102-16B4DB525A9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9357B50-387A-4376-B492-9D112D3D5B18}"/>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6398957-E614-441D-B4CC-FD0F67A44A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AA697AE-45B0-4BB3-A2FA-01355769AFE7}"/>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56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8" name="Picture 7">
            <a:extLst>
              <a:ext uri="{FF2B5EF4-FFF2-40B4-BE49-F238E27FC236}">
                <a16:creationId xmlns="" xmlns:a16="http://schemas.microsoft.com/office/drawing/2014/main" id="{C07F6EFB-EE20-F644-8A61-F85A042450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613" y="472459"/>
            <a:ext cx="1771636" cy="836212"/>
          </a:xfrm>
          <a:prstGeom prst="rect">
            <a:avLst/>
          </a:prstGeom>
        </p:spPr>
      </p:pic>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726EAF-C555-46B3-ACA1-40F97AF41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866D9B-15A5-47D8-9429-6D7C9913368B}"/>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2609C03-30F3-4BD2-9B33-9577AE59481E}"/>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4B70D7-BB6F-43B7-BE56-E25DC8714393}"/>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8E8E7D4-7B04-4C9B-89AB-F891C96D00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A622569-F6C8-42E7-9B2F-457F730C8C05}"/>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2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D2B97D-A421-4E97-8817-1B9B85AD802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030E9D6-A864-49D9-BCE4-9901874AF08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991FB05C-F563-4086-B1F4-32D91757A62E}"/>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CF9B435-FF0C-44A3-9D7B-57F08E1C417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B6A6385E-CA4B-45E3-9D36-A39D3516F6EA}"/>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3F4AE19-DFDA-4571-A993-72131AA561BE}"/>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AF2578A-3835-475E-BBE4-DF1F78EB563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FF88163-75E6-4E34-A592-7BCD81F673E7}"/>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41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A3B38A-5B0F-4488-BEE9-E633AF24F3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81FE7E1-A809-4A55-8A28-1F0B43755E66}"/>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79E66F28-304B-4E6F-A48F-5DADD55E06D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B94D2609-F9B0-4DC8-B3B6-AD66CE53A283}"/>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78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9A4B3F3-4478-4C90-96D7-858D2EA22BCB}"/>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AD25FAFA-8C63-459E-AFBB-270C8E21FE5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209F7EA-3E21-4893-B834-61A5A59C74FA}"/>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54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297F3C-F043-448D-86CB-55E1B23C139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0B312C88-501B-486E-81FA-57CE9E845B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CEE8A05-28C3-49D2-9E95-82A62F1BCBC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A8FEF10E-274C-4C2F-B73C-F02C10494D40}"/>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50595CE-D646-45CA-B289-908D91F868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BAEBC9B-5529-4469-9330-116D9DBF02EA}"/>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704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A00AB9-41FF-4F40-A29F-3C5EB8EF1D7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6C843E0C-EF0F-454E-8954-46DBF2FC350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FD1D4F6C-70D2-444D-9D9B-014658C0AD0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0796FA5D-8E4A-4AC8-80E5-6E2D0AEC8B17}"/>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63D46DF-8841-41CD-B3A7-89DB909E643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E6643EC-37EE-4E1D-9312-F57FA1A7DBF7}"/>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7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B24F71-1AAF-4BEC-9CE7-83A14B7365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5F6AE5D-B860-48FA-BACC-272C33CBAE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BF5ACA-9DAB-45E4-87AE-CF08EC8A04B8}"/>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6140BD4-5235-48F4-9953-01991562AB4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C7569C7-A3A4-46DB-9E39-7A5FD03C1BF6}"/>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86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E88EF48-2A55-4F88-87CA-AF1BEFB254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A6861CB-47C4-41E2-BFD7-D7DC959D3DBF}"/>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F5886D-7EF9-486B-A7C4-5DE8F1F0142C}"/>
              </a:ext>
            </a:extLst>
          </p:cNvPr>
          <p:cNvSpPr>
            <a:spLocks noGrp="1"/>
          </p:cNvSpPr>
          <p:nvPr>
            <p:ph type="dt" sz="half" idx="10"/>
          </p:nvPr>
        </p:nvSpPr>
        <p:spPr/>
        <p:txBody>
          <a:bodyPr/>
          <a:lstStyle/>
          <a:p>
            <a:fld id="{D569562E-CB03-4284-93DF-7AC373BF54AD}" type="datetimeFigureOut">
              <a:rPr lang="en-US" smtClean="0">
                <a:solidFill>
                  <a:prstClr val="black">
                    <a:tint val="75000"/>
                  </a:prstClr>
                </a:solidFill>
              </a:rPr>
              <a:pPr/>
              <a:t>4/29/2018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570FDD0-F7E9-4F8B-AE15-BD9A1B0643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6F32FF1-F53D-48AF-917A-930FE4A18B99}"/>
              </a:ext>
            </a:extLst>
          </p:cNvPr>
          <p:cNvSpPr>
            <a:spLocks noGrp="1"/>
          </p:cNvSpPr>
          <p:nvPr>
            <p:ph type="sldNum" sz="quarter" idx="12"/>
          </p:nvPr>
        </p:nvSpPr>
        <p:spPr/>
        <p:txBody>
          <a:bodyPr/>
          <a:lstStyle/>
          <a:p>
            <a:fld id="{76C9DC73-133B-4436-9F48-EAA221932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17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a:t>14pt Intel Clear third level</a:t>
            </a:r>
          </a:p>
          <a:p>
            <a:pPr lvl="3"/>
            <a:r>
              <a:rPr lang="en-US" dirty="0"/>
              <a:t>12pt Intel Clear fourth level</a:t>
            </a:r>
          </a:p>
          <a:p>
            <a:pPr lvl="4"/>
            <a:r>
              <a:rPr lang="en-US" dirty="0"/>
              <a:t>12pt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2"/>
            <a:ext cx="4465637" cy="4751067"/>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8718551" y="4838045"/>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39152" y="4805137"/>
            <a:ext cx="664071" cy="328715"/>
          </a:xfrm>
          <a:prstGeom prst="rect">
            <a:avLst/>
          </a:prstGeom>
        </p:spPr>
      </p:pic>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50" r:id="rId3"/>
    <p:sldLayoutId id="2147483684" r:id="rId4"/>
    <p:sldLayoutId id="2147483652" r:id="rId5"/>
    <p:sldLayoutId id="2147483660" r:id="rId6"/>
    <p:sldLayoutId id="2147483668" r:id="rId7"/>
    <p:sldLayoutId id="2147483669" r:id="rId8"/>
    <p:sldLayoutId id="2147483670" r:id="rId9"/>
    <p:sldLayoutId id="2147483672" r:id="rId10"/>
    <p:sldLayoutId id="2147483651" r:id="rId11"/>
    <p:sldLayoutId id="2147483677" r:id="rId12"/>
    <p:sldLayoutId id="2147483665" r:id="rId13"/>
    <p:sldLayoutId id="2147483654" r:id="rId14"/>
    <p:sldLayoutId id="214748365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F91F110-6FEF-461E-ABEC-F7EB5652630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540CAE9-1242-4D53-B320-ACA0D2CEFE8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C09DB44-9A65-4799-B568-8EC3DD77E62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569562E-CB03-4284-93DF-7AC373BF54AD}" type="datetimeFigureOut">
              <a:rPr lang="en-US" smtClean="0">
                <a:solidFill>
                  <a:prstClr val="black">
                    <a:tint val="75000"/>
                  </a:prstClr>
                </a:solidFill>
              </a:rPr>
              <a:pPr defTabSz="685800"/>
              <a:t>4/29/2018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63B7BA-198C-4BF6-860C-470685CAE36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01D7CE5-E6D5-4382-AA07-36B32FA19C9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6C9DC73-133B-4436-9F48-EAA221932AA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294980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benchmarks" TargetMode="External"/><Relationship Id="rId2" Type="http://schemas.openxmlformats.org/officeDocument/2006/relationships/hyperlink" Target="http://www.intel.com/performanc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Srinivasa.m.Karlapalem@intel.c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hyperlink" Target="http://www.exhibitsurveys.com/privacy"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tx2"/>
            </a:gs>
            <a:gs pos="77000">
              <a:srgbClr val="009FDF">
                <a:alpha val="89000"/>
              </a:srgbClr>
            </a:gs>
            <a:gs pos="55000">
              <a:srgbClr val="0071C5"/>
            </a:gs>
          </a:gsLst>
          <a:lin ang="6000000" scaled="0"/>
          <a:tileRect/>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 xmlns:a16="http://schemas.microsoft.com/office/drawing/2014/main" id="{2CBAFEEC-3C70-9349-AF7D-586AA3988CD0}"/>
              </a:ext>
            </a:extLst>
          </p:cNvPr>
          <p:cNvSpPr>
            <a:spLocks noGrp="1"/>
          </p:cNvSpPr>
          <p:nvPr>
            <p:ph type="ctrTitle"/>
          </p:nvPr>
        </p:nvSpPr>
        <p:spPr/>
        <p:txBody>
          <a:bodyPr/>
          <a:lstStyle/>
          <a:p>
            <a:r>
              <a:rPr lang="en-US" dirty="0" smtClean="0"/>
              <a:t>High-throughput object detection on Edge platforms with FPGA</a:t>
            </a:r>
            <a:endParaRPr lang="en-US" dirty="0"/>
          </a:p>
        </p:txBody>
      </p:sp>
      <p:sp>
        <p:nvSpPr>
          <p:cNvPr id="13" name="Subtitle 12">
            <a:extLst>
              <a:ext uri="{FF2B5EF4-FFF2-40B4-BE49-F238E27FC236}">
                <a16:creationId xmlns="" xmlns:a16="http://schemas.microsoft.com/office/drawing/2014/main" id="{5C917673-FB3E-E342-89AD-896EA01207D4}"/>
              </a:ext>
            </a:extLst>
          </p:cNvPr>
          <p:cNvSpPr>
            <a:spLocks noGrp="1"/>
          </p:cNvSpPr>
          <p:nvPr>
            <p:ph type="subTitle" idx="1"/>
          </p:nvPr>
        </p:nvSpPr>
        <p:spPr>
          <a:xfrm>
            <a:off x="444687" y="3670808"/>
            <a:ext cx="6330212" cy="925360"/>
          </a:xfrm>
        </p:spPr>
        <p:txBody>
          <a:bodyPr/>
          <a:lstStyle/>
          <a:p>
            <a:r>
              <a:rPr lang="en-US" dirty="0" smtClean="0"/>
              <a:t>Srinivasa Manohar </a:t>
            </a:r>
            <a:r>
              <a:rPr lang="en-US" dirty="0" smtClean="0"/>
              <a:t>Karlapalem</a:t>
            </a:r>
          </a:p>
          <a:p>
            <a:r>
              <a:rPr lang="en-US" dirty="0" smtClean="0"/>
              <a:t>(srinivasa.m.karlapalem@intel.com)</a:t>
            </a:r>
            <a:endParaRPr lang="en-US" dirty="0" smtClean="0"/>
          </a:p>
        </p:txBody>
      </p:sp>
    </p:spTree>
    <p:extLst>
      <p:ext uri="{BB962C8B-B14F-4D97-AF65-F5344CB8AC3E}">
        <p14:creationId xmlns:p14="http://schemas.microsoft.com/office/powerpoint/2010/main" val="18176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Multi-class object Detection</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10</a:t>
            </a:fld>
            <a:endParaRPr lang="en-US" dirty="0"/>
          </a:p>
        </p:txBody>
      </p:sp>
      <p:sp>
        <p:nvSpPr>
          <p:cNvPr id="3" name="Content Placeholder 2"/>
          <p:cNvSpPr>
            <a:spLocks noGrp="1"/>
          </p:cNvSpPr>
          <p:nvPr>
            <p:ph sz="half" idx="1"/>
          </p:nvPr>
        </p:nvSpPr>
        <p:spPr>
          <a:xfrm>
            <a:off x="455614" y="1142364"/>
            <a:ext cx="4006850" cy="3425825"/>
          </a:xfrm>
        </p:spPr>
        <p:txBody>
          <a:bodyPr/>
          <a:lstStyle/>
          <a:p>
            <a:endParaRPr lang="en-US" dirty="0"/>
          </a:p>
          <a:p>
            <a:pPr lvl="1"/>
            <a:r>
              <a:rPr lang="en-US" dirty="0" smtClean="0"/>
              <a:t>Identify and locate all the objects in the </a:t>
            </a:r>
            <a:r>
              <a:rPr lang="en-US" dirty="0" smtClean="0"/>
              <a:t>picture</a:t>
            </a:r>
          </a:p>
          <a:p>
            <a:pPr lvl="1"/>
            <a:r>
              <a:rPr lang="en-US" dirty="0"/>
              <a:t>Accurately locate their positon in the picture with bounding </a:t>
            </a:r>
            <a:r>
              <a:rPr lang="en-US" dirty="0" smtClean="0"/>
              <a:t>boxes</a:t>
            </a:r>
            <a:endParaRPr lang="en-US" dirty="0" smtClean="0"/>
          </a:p>
          <a:p>
            <a:pPr lvl="1"/>
            <a:r>
              <a:rPr lang="en-US" dirty="0" smtClean="0"/>
              <a:t>Commonly used in Digital Surveillance, Security &amp; Autonomous Driving applications.</a:t>
            </a:r>
          </a:p>
          <a:p>
            <a:pPr lvl="1"/>
            <a:r>
              <a:rPr lang="en-US" dirty="0" smtClean="0"/>
              <a:t>Published </a:t>
            </a:r>
            <a:r>
              <a:rPr lang="en-US" dirty="0" smtClean="0"/>
              <a:t>techniques already exist. </a:t>
            </a:r>
            <a:r>
              <a:rPr lang="en-US" dirty="0" err="1" smtClean="0"/>
              <a:t>Eg</a:t>
            </a:r>
            <a:r>
              <a:rPr lang="en-US" dirty="0" smtClean="0"/>
              <a:t>. Fast-RCNN </a:t>
            </a:r>
            <a:r>
              <a:rPr lang="en-US" sz="1400" dirty="0" smtClean="0"/>
              <a:t>(</a:t>
            </a:r>
            <a:r>
              <a:rPr lang="en-US" sz="1400" dirty="0" err="1" smtClean="0"/>
              <a:t>Girshick</a:t>
            </a:r>
            <a:r>
              <a:rPr lang="en-US" sz="1400" dirty="0" smtClean="0"/>
              <a:t> [2]), </a:t>
            </a:r>
            <a:r>
              <a:rPr lang="en-US" dirty="0" smtClean="0"/>
              <a:t>YOLO </a:t>
            </a:r>
            <a:r>
              <a:rPr lang="en-US" sz="1400" dirty="0" smtClean="0"/>
              <a:t>(</a:t>
            </a:r>
            <a:r>
              <a:rPr lang="en-US" sz="1400" dirty="0" err="1" smtClean="0"/>
              <a:t>Redmon</a:t>
            </a:r>
            <a:r>
              <a:rPr lang="en-US" sz="1400" dirty="0" smtClean="0"/>
              <a:t>, et. al. [3])</a:t>
            </a:r>
            <a:r>
              <a:rPr lang="en-US" dirty="0" smtClean="0"/>
              <a:t>, SSD </a:t>
            </a:r>
            <a:r>
              <a:rPr lang="en-US" sz="1400" dirty="0" smtClean="0"/>
              <a:t>(Liu et. al. [4]), etc.</a:t>
            </a:r>
            <a:br>
              <a:rPr lang="en-US" sz="1400" dirty="0" smtClean="0"/>
            </a:br>
            <a:endParaRPr lang="en-US" sz="1400" dirty="0"/>
          </a:p>
        </p:txBody>
      </p:sp>
      <p:pic>
        <p:nvPicPr>
          <p:cNvPr id="11" name="Picture 10"/>
          <p:cNvPicPr>
            <a:picLocks noChangeAspect="1"/>
          </p:cNvPicPr>
          <p:nvPr/>
        </p:nvPicPr>
        <p:blipFill>
          <a:blip r:embed="rId2"/>
          <a:stretch>
            <a:fillRect/>
          </a:stretch>
        </p:blipFill>
        <p:spPr>
          <a:xfrm>
            <a:off x="5088467" y="504825"/>
            <a:ext cx="3352800" cy="3371850"/>
          </a:xfrm>
          <a:prstGeom prst="rect">
            <a:avLst/>
          </a:prstGeom>
        </p:spPr>
      </p:pic>
      <p:sp>
        <p:nvSpPr>
          <p:cNvPr id="12" name="TextBox 11"/>
          <p:cNvSpPr txBox="1"/>
          <p:nvPr/>
        </p:nvSpPr>
        <p:spPr>
          <a:xfrm>
            <a:off x="5623612" y="4042753"/>
            <a:ext cx="2497479" cy="307777"/>
          </a:xfrm>
          <a:prstGeom prst="rect">
            <a:avLst/>
          </a:prstGeom>
          <a:noFill/>
        </p:spPr>
        <p:txBody>
          <a:bodyPr wrap="none" lIns="0" tIns="0" rIns="0" bIns="0" rtlCol="0">
            <a:spAutoFit/>
          </a:bodyPr>
          <a:lstStyle/>
          <a:p>
            <a:r>
              <a:rPr lang="en-US" sz="1000" dirty="0" smtClean="0">
                <a:solidFill>
                  <a:schemeClr val="bg2"/>
                </a:solidFill>
                <a:latin typeface="Intel Clear"/>
                <a:cs typeface="Intel Clear"/>
              </a:rPr>
              <a:t>Image with bounding boxes around objects</a:t>
            </a:r>
          </a:p>
          <a:p>
            <a:r>
              <a:rPr lang="en-US" sz="1000" dirty="0" smtClean="0">
                <a:solidFill>
                  <a:schemeClr val="bg2"/>
                </a:solidFill>
                <a:latin typeface="Intel Clear"/>
                <a:cs typeface="Intel Clear"/>
              </a:rPr>
              <a:t>Source: Liu et. al. [4]</a:t>
            </a:r>
          </a:p>
        </p:txBody>
      </p:sp>
    </p:spTree>
    <p:extLst>
      <p:ext uri="{BB962C8B-B14F-4D97-AF65-F5344CB8AC3E}">
        <p14:creationId xmlns:p14="http://schemas.microsoft.com/office/powerpoint/2010/main" val="18547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11</a:t>
            </a:fld>
            <a:endParaRPr lang="en-US" dirty="0"/>
          </a:p>
        </p:txBody>
      </p:sp>
      <p:sp>
        <p:nvSpPr>
          <p:cNvPr id="3" name="Content Placeholder 2"/>
          <p:cNvSpPr>
            <a:spLocks noGrp="1"/>
          </p:cNvSpPr>
          <p:nvPr>
            <p:ph sz="half" idx="1"/>
          </p:nvPr>
        </p:nvSpPr>
        <p:spPr>
          <a:xfrm>
            <a:off x="455613" y="1142364"/>
            <a:ext cx="4590519" cy="3425825"/>
          </a:xfrm>
        </p:spPr>
        <p:txBody>
          <a:bodyPr/>
          <a:lstStyle/>
          <a:p>
            <a:pPr lvl="1"/>
            <a:r>
              <a:rPr lang="en-US" dirty="0" smtClean="0"/>
              <a:t>Close </a:t>
            </a:r>
            <a:r>
              <a:rPr lang="en-US" dirty="0"/>
              <a:t>to real time performance requirements</a:t>
            </a:r>
          </a:p>
          <a:p>
            <a:pPr lvl="1"/>
            <a:r>
              <a:rPr lang="en-US" dirty="0"/>
              <a:t>Low power consumption</a:t>
            </a:r>
          </a:p>
          <a:p>
            <a:pPr lvl="1"/>
            <a:r>
              <a:rPr lang="en-US" dirty="0"/>
              <a:t>Variable </a:t>
            </a:r>
            <a:r>
              <a:rPr lang="en-US" dirty="0" smtClean="0"/>
              <a:t>input image formats &amp; </a:t>
            </a:r>
            <a:r>
              <a:rPr lang="en-US" dirty="0"/>
              <a:t>resolutions</a:t>
            </a:r>
            <a:endParaRPr lang="en-US" sz="1400" dirty="0"/>
          </a:p>
          <a:p>
            <a:pPr lvl="1"/>
            <a:r>
              <a:rPr lang="en-US" dirty="0"/>
              <a:t>Easily adaptable to arbitrary number of classes</a:t>
            </a:r>
          </a:p>
          <a:p>
            <a:pPr lvl="1"/>
            <a:r>
              <a:rPr lang="en-US" dirty="0" smtClean="0"/>
              <a:t>Deployable on low-memory platforms</a:t>
            </a:r>
          </a:p>
          <a:p>
            <a:pPr lvl="1"/>
            <a:r>
              <a:rPr lang="en-US" dirty="0" smtClean="0"/>
              <a:t>Maintain </a:t>
            </a:r>
            <a:r>
              <a:rPr lang="en-US" dirty="0"/>
              <a:t>‘reasonable’ </a:t>
            </a:r>
            <a:r>
              <a:rPr lang="en-US" dirty="0" smtClean="0"/>
              <a:t>accuracy</a:t>
            </a:r>
            <a:endParaRPr lang="en-US" dirty="0"/>
          </a:p>
        </p:txBody>
      </p:sp>
      <p:graphicFrame>
        <p:nvGraphicFramePr>
          <p:cNvPr id="5" name="Diagram 4"/>
          <p:cNvGraphicFramePr/>
          <p:nvPr>
            <p:extLst>
              <p:ext uri="{D42A27DB-BD31-4B8C-83A1-F6EECF244321}">
                <p14:modId xmlns:p14="http://schemas.microsoft.com/office/powerpoint/2010/main" val="1879358542"/>
              </p:ext>
            </p:extLst>
          </p:nvPr>
        </p:nvGraphicFramePr>
        <p:xfrm>
          <a:off x="4547062" y="438664"/>
          <a:ext cx="4810298" cy="3210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2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617" y="1863328"/>
            <a:ext cx="4006850" cy="868680"/>
          </a:xfrm>
        </p:spPr>
        <p:txBody>
          <a:bodyPr/>
          <a:lstStyle/>
          <a:p>
            <a:r>
              <a:rPr lang="en-US" dirty="0" smtClean="0"/>
              <a:t>Specialized hardware for the Edge</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12</a:t>
            </a:fld>
            <a:endParaRPr lang="en-US" dirty="0"/>
          </a:p>
        </p:txBody>
      </p:sp>
    </p:spTree>
    <p:extLst>
      <p:ext uri="{BB962C8B-B14F-4D97-AF65-F5344CB8AC3E}">
        <p14:creationId xmlns:p14="http://schemas.microsoft.com/office/powerpoint/2010/main" val="64662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13</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Hardware choices</a:t>
            </a:r>
            <a:endParaRPr lang="en-US" dirty="0"/>
          </a:p>
        </p:txBody>
      </p:sp>
      <p:sp>
        <p:nvSpPr>
          <p:cNvPr id="6" name="TextBox 5"/>
          <p:cNvSpPr txBox="1"/>
          <p:nvPr/>
        </p:nvSpPr>
        <p:spPr>
          <a:xfrm>
            <a:off x="455612" y="1263535"/>
            <a:ext cx="1373187" cy="338554"/>
          </a:xfrm>
          <a:prstGeom prst="rect">
            <a:avLst/>
          </a:prstGeom>
          <a:noFill/>
        </p:spPr>
        <p:txBody>
          <a:bodyPr vert="horz" wrap="square" lIns="0" tIns="0" rIns="0" bIns="0" rtlCol="0">
            <a:spAutoFit/>
          </a:bodyPr>
          <a:lstStyle/>
          <a:p>
            <a:r>
              <a:rPr lang="en-US" sz="1100" dirty="0" smtClean="0">
                <a:solidFill>
                  <a:srgbClr val="003C71"/>
                </a:solidFill>
              </a:rPr>
              <a:t>General Purpose</a:t>
            </a:r>
          </a:p>
          <a:p>
            <a:r>
              <a:rPr lang="en-US" sz="1100" dirty="0" smtClean="0">
                <a:solidFill>
                  <a:srgbClr val="003C71"/>
                </a:solidFill>
              </a:rPr>
              <a:t>Easily programmable</a:t>
            </a:r>
          </a:p>
        </p:txBody>
      </p:sp>
      <p:sp>
        <p:nvSpPr>
          <p:cNvPr id="9" name="TextBox 8"/>
          <p:cNvSpPr txBox="1"/>
          <p:nvPr/>
        </p:nvSpPr>
        <p:spPr>
          <a:xfrm>
            <a:off x="7020641" y="1271848"/>
            <a:ext cx="1373187" cy="338554"/>
          </a:xfrm>
          <a:prstGeom prst="rect">
            <a:avLst/>
          </a:prstGeom>
          <a:noFill/>
        </p:spPr>
        <p:txBody>
          <a:bodyPr vert="horz" wrap="square" lIns="0" tIns="0" rIns="0" bIns="0" rtlCol="0">
            <a:spAutoFit/>
          </a:bodyPr>
          <a:lstStyle/>
          <a:p>
            <a:r>
              <a:rPr lang="en-US" sz="1100" dirty="0" smtClean="0">
                <a:solidFill>
                  <a:srgbClr val="003C71"/>
                </a:solidFill>
              </a:rPr>
              <a:t>Massively parallel</a:t>
            </a:r>
          </a:p>
          <a:p>
            <a:r>
              <a:rPr lang="en-US" sz="1100" dirty="0" smtClean="0">
                <a:solidFill>
                  <a:srgbClr val="003C71"/>
                </a:solidFill>
              </a:rPr>
              <a:t>High throughput</a:t>
            </a:r>
          </a:p>
        </p:txBody>
      </p:sp>
      <p:sp>
        <p:nvSpPr>
          <p:cNvPr id="12" name="TextBox 11"/>
          <p:cNvSpPr txBox="1"/>
          <p:nvPr/>
        </p:nvSpPr>
        <p:spPr>
          <a:xfrm>
            <a:off x="455611" y="3153295"/>
            <a:ext cx="1373187" cy="338554"/>
          </a:xfrm>
          <a:prstGeom prst="rect">
            <a:avLst/>
          </a:prstGeom>
          <a:noFill/>
        </p:spPr>
        <p:txBody>
          <a:bodyPr vert="horz" wrap="square" lIns="0" tIns="0" rIns="0" bIns="0" rtlCol="0">
            <a:spAutoFit/>
          </a:bodyPr>
          <a:lstStyle/>
          <a:p>
            <a:r>
              <a:rPr lang="en-US" sz="1100" dirty="0" smtClean="0">
                <a:solidFill>
                  <a:srgbClr val="003C71"/>
                </a:solidFill>
              </a:rPr>
              <a:t>High </a:t>
            </a:r>
            <a:r>
              <a:rPr lang="en-US" sz="1100" dirty="0" err="1" smtClean="0">
                <a:solidFill>
                  <a:srgbClr val="003C71"/>
                </a:solidFill>
              </a:rPr>
              <a:t>thoughput</a:t>
            </a:r>
            <a:endParaRPr lang="en-US" sz="1100" dirty="0" smtClean="0">
              <a:solidFill>
                <a:srgbClr val="003C71"/>
              </a:solidFill>
            </a:endParaRPr>
          </a:p>
          <a:p>
            <a:r>
              <a:rPr lang="en-US" sz="1100" dirty="0" smtClean="0">
                <a:solidFill>
                  <a:srgbClr val="003C71"/>
                </a:solidFill>
              </a:rPr>
              <a:t>Low power</a:t>
            </a:r>
          </a:p>
        </p:txBody>
      </p:sp>
      <p:sp>
        <p:nvSpPr>
          <p:cNvPr id="13" name="TextBox 12"/>
          <p:cNvSpPr txBox="1"/>
          <p:nvPr/>
        </p:nvSpPr>
        <p:spPr>
          <a:xfrm>
            <a:off x="6901274" y="3048117"/>
            <a:ext cx="1373187" cy="338554"/>
          </a:xfrm>
          <a:prstGeom prst="rect">
            <a:avLst/>
          </a:prstGeom>
          <a:noFill/>
        </p:spPr>
        <p:txBody>
          <a:bodyPr vert="horz" wrap="square" lIns="0" tIns="0" rIns="0" bIns="0" rtlCol="0">
            <a:spAutoFit/>
          </a:bodyPr>
          <a:lstStyle/>
          <a:p>
            <a:r>
              <a:rPr lang="en-US" sz="1100" dirty="0" smtClean="0">
                <a:solidFill>
                  <a:srgbClr val="003C71"/>
                </a:solidFill>
              </a:rPr>
              <a:t>Ultra low power</a:t>
            </a:r>
          </a:p>
          <a:p>
            <a:r>
              <a:rPr lang="en-US" sz="1100" dirty="0" smtClean="0">
                <a:solidFill>
                  <a:srgbClr val="003C71"/>
                </a:solidFill>
              </a:rPr>
              <a:t>Low price</a:t>
            </a:r>
          </a:p>
        </p:txBody>
      </p:sp>
      <p:sp>
        <p:nvSpPr>
          <p:cNvPr id="14" name="TextBox 13"/>
          <p:cNvSpPr txBox="1"/>
          <p:nvPr/>
        </p:nvSpPr>
        <p:spPr>
          <a:xfrm>
            <a:off x="3898086" y="4364025"/>
            <a:ext cx="1162178" cy="153888"/>
          </a:xfrm>
          <a:prstGeom prst="rect">
            <a:avLst/>
          </a:prstGeom>
          <a:noFill/>
        </p:spPr>
        <p:txBody>
          <a:bodyPr wrap="none" lIns="0" tIns="0" rIns="0" bIns="0" rtlCol="0">
            <a:spAutoFit/>
          </a:bodyPr>
          <a:lstStyle/>
          <a:p>
            <a:r>
              <a:rPr lang="en-US" sz="1000" dirty="0">
                <a:solidFill>
                  <a:schemeClr val="bg2"/>
                </a:solidFill>
                <a:cs typeface="Intel Clear"/>
              </a:rPr>
              <a:t>© Intel Corporation </a:t>
            </a:r>
            <a:endParaRPr lang="en-US" sz="1000" dirty="0" smtClean="0">
              <a:solidFill>
                <a:schemeClr val="bg2"/>
              </a:solidFill>
              <a:latin typeface="Intel Clear"/>
              <a:cs typeface="Intel Clear"/>
            </a:endParaRPr>
          </a:p>
        </p:txBody>
      </p:sp>
      <p:pic>
        <p:nvPicPr>
          <p:cNvPr id="3" name="Picture 2"/>
          <p:cNvPicPr>
            <a:picLocks noChangeAspect="1"/>
          </p:cNvPicPr>
          <p:nvPr/>
        </p:nvPicPr>
        <p:blipFill>
          <a:blip r:embed="rId3"/>
          <a:stretch>
            <a:fillRect/>
          </a:stretch>
        </p:blipFill>
        <p:spPr>
          <a:xfrm>
            <a:off x="1823067" y="813194"/>
            <a:ext cx="4964573" cy="3497330"/>
          </a:xfrm>
          <a:prstGeom prst="rect">
            <a:avLst/>
          </a:prstGeom>
        </p:spPr>
      </p:pic>
    </p:spTree>
    <p:extLst>
      <p:ext uri="{BB962C8B-B14F-4D97-AF65-F5344CB8AC3E}">
        <p14:creationId xmlns:p14="http://schemas.microsoft.com/office/powerpoint/2010/main" val="29632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14</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The FPGA technology</a:t>
            </a:r>
            <a:endParaRPr lang="en-US" dirty="0"/>
          </a:p>
        </p:txBody>
      </p:sp>
      <p:sp>
        <p:nvSpPr>
          <p:cNvPr id="11" name="Content Placeholder 2"/>
          <p:cNvSpPr>
            <a:spLocks noGrp="1"/>
          </p:cNvSpPr>
          <p:nvPr>
            <p:ph sz="quarter" idx="13"/>
          </p:nvPr>
        </p:nvSpPr>
        <p:spPr>
          <a:xfrm>
            <a:off x="455613" y="1203325"/>
            <a:ext cx="5354523" cy="3425825"/>
          </a:xfrm>
        </p:spPr>
        <p:txBody>
          <a:bodyPr/>
          <a:lstStyle/>
          <a:p>
            <a:pPr lvl="1"/>
            <a:r>
              <a:rPr lang="en-US" dirty="0" smtClean="0"/>
              <a:t>Field Programmable Gate </a:t>
            </a:r>
            <a:r>
              <a:rPr lang="en-US" dirty="0" smtClean="0"/>
              <a:t>Array</a:t>
            </a:r>
          </a:p>
          <a:p>
            <a:pPr marL="0" lvl="1" indent="0">
              <a:buNone/>
            </a:pPr>
            <a:endParaRPr lang="en-US" dirty="0" smtClean="0"/>
          </a:p>
          <a:p>
            <a:pPr lvl="1"/>
            <a:r>
              <a:rPr lang="en-US" dirty="0" smtClean="0"/>
              <a:t>Comprised of digital logic elements </a:t>
            </a:r>
            <a:endParaRPr lang="en-US" dirty="0" smtClean="0"/>
          </a:p>
          <a:p>
            <a:pPr marL="0" lvl="1" indent="0">
              <a:buNone/>
            </a:pPr>
            <a:endParaRPr lang="en-US" dirty="0" smtClean="0"/>
          </a:p>
          <a:p>
            <a:pPr lvl="1"/>
            <a:r>
              <a:rPr lang="en-US" dirty="0" smtClean="0"/>
              <a:t>can be </a:t>
            </a:r>
            <a:r>
              <a:rPr lang="en-US" dirty="0" smtClean="0"/>
              <a:t>(re)programmed ‘</a:t>
            </a:r>
            <a:r>
              <a:rPr lang="en-US" i="1" dirty="0" smtClean="0"/>
              <a:t>on the field</a:t>
            </a:r>
            <a:r>
              <a:rPr lang="en-US" dirty="0" smtClean="0"/>
              <a:t>’</a:t>
            </a:r>
          </a:p>
          <a:p>
            <a:pPr marL="0" lvl="1" indent="0">
              <a:buNone/>
            </a:pPr>
            <a:endParaRPr lang="en-US" sz="1800" dirty="0"/>
          </a:p>
          <a:p>
            <a:pPr lvl="1"/>
            <a:endParaRPr lang="en-US" sz="1800" dirty="0"/>
          </a:p>
          <a:p>
            <a:pPr marL="0" lvl="1" indent="0">
              <a:buNone/>
            </a:pPr>
            <a:endParaRPr lang="en-US" sz="1800" dirty="0"/>
          </a:p>
          <a:p>
            <a:pPr lvl="1"/>
            <a:endParaRPr lang="en-US" dirty="0"/>
          </a:p>
          <a:p>
            <a:endParaRPr lang="en-US" dirty="0"/>
          </a:p>
        </p:txBody>
      </p:sp>
      <p:pic>
        <p:nvPicPr>
          <p:cNvPr id="2" name="Picture 1"/>
          <p:cNvPicPr>
            <a:picLocks noChangeAspect="1"/>
          </p:cNvPicPr>
          <p:nvPr/>
        </p:nvPicPr>
        <p:blipFill>
          <a:blip r:embed="rId3"/>
          <a:stretch>
            <a:fillRect/>
          </a:stretch>
        </p:blipFill>
        <p:spPr>
          <a:xfrm>
            <a:off x="5682493" y="525463"/>
            <a:ext cx="2719086" cy="2751138"/>
          </a:xfrm>
          <a:prstGeom prst="rect">
            <a:avLst/>
          </a:prstGeom>
        </p:spPr>
      </p:pic>
      <p:sp>
        <p:nvSpPr>
          <p:cNvPr id="3" name="TextBox 2"/>
          <p:cNvSpPr txBox="1"/>
          <p:nvPr/>
        </p:nvSpPr>
        <p:spPr>
          <a:xfrm>
            <a:off x="5810136" y="3550709"/>
            <a:ext cx="2463800" cy="276999"/>
          </a:xfrm>
          <a:prstGeom prst="rect">
            <a:avLst/>
          </a:prstGeom>
          <a:noFill/>
        </p:spPr>
        <p:txBody>
          <a:bodyPr vert="horz" wrap="square" lIns="0" tIns="0" rIns="0" bIns="0" rtlCol="0">
            <a:spAutoFit/>
          </a:bodyPr>
          <a:lstStyle/>
          <a:p>
            <a:r>
              <a:rPr lang="en-US" sz="900" dirty="0" smtClean="0"/>
              <a:t>Figure: Sketch of FPGA architecture</a:t>
            </a:r>
          </a:p>
          <a:p>
            <a:r>
              <a:rPr lang="en-US" sz="900" dirty="0" smtClean="0"/>
              <a:t>Source: Bai, Yu et. Al. [1]</a:t>
            </a:r>
          </a:p>
        </p:txBody>
      </p:sp>
    </p:spTree>
    <p:extLst>
      <p:ext uri="{BB962C8B-B14F-4D97-AF65-F5344CB8AC3E}">
        <p14:creationId xmlns:p14="http://schemas.microsoft.com/office/powerpoint/2010/main" val="48535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15</a:t>
            </a:fld>
            <a:endParaRPr lang="en-US" dirty="0"/>
          </a:p>
        </p:txBody>
      </p:sp>
      <p:sp>
        <p:nvSpPr>
          <p:cNvPr id="3" name="Title 2"/>
          <p:cNvSpPr>
            <a:spLocks noGrp="1"/>
          </p:cNvSpPr>
          <p:nvPr>
            <p:ph type="title"/>
          </p:nvPr>
        </p:nvSpPr>
        <p:spPr/>
        <p:txBody>
          <a:bodyPr/>
          <a:lstStyle/>
          <a:p>
            <a:r>
              <a:rPr lang="en-US" dirty="0" smtClean="0"/>
              <a:t>FPGA benefits	</a:t>
            </a:r>
            <a:endParaRPr lang="en-US" dirty="0"/>
          </a:p>
        </p:txBody>
      </p:sp>
      <p:pic>
        <p:nvPicPr>
          <p:cNvPr id="5" name="Content Placeholder 4"/>
          <p:cNvPicPr>
            <a:picLocks noGrp="1" noChangeAspect="1"/>
          </p:cNvPicPr>
          <p:nvPr>
            <p:ph sz="quarter" idx="13"/>
          </p:nvPr>
        </p:nvPicPr>
        <p:blipFill>
          <a:blip r:embed="rId2"/>
          <a:stretch>
            <a:fillRect/>
          </a:stretch>
        </p:blipFill>
        <p:spPr>
          <a:xfrm>
            <a:off x="324956" y="743188"/>
            <a:ext cx="8069649" cy="3574444"/>
          </a:xfrm>
          <a:prstGeom prst="rect">
            <a:avLst/>
          </a:prstGeom>
        </p:spPr>
      </p:pic>
      <p:sp>
        <p:nvSpPr>
          <p:cNvPr id="6" name="TextBox 5"/>
          <p:cNvSpPr txBox="1"/>
          <p:nvPr/>
        </p:nvSpPr>
        <p:spPr>
          <a:xfrm>
            <a:off x="536264" y="4372620"/>
            <a:ext cx="6036415" cy="138499"/>
          </a:xfrm>
          <a:prstGeom prst="rect">
            <a:avLst/>
          </a:prstGeom>
          <a:noFill/>
        </p:spPr>
        <p:txBody>
          <a:bodyPr vert="horz" wrap="square" lIns="0" tIns="0" rIns="0" bIns="0" rtlCol="0">
            <a:spAutoFit/>
          </a:bodyPr>
          <a:lstStyle/>
          <a:p>
            <a:r>
              <a:rPr lang="en-US" sz="900" dirty="0" smtClean="0"/>
              <a:t>Source: https</a:t>
            </a:r>
            <a:r>
              <a:rPr lang="en-US" sz="900" dirty="0"/>
              <a:t>://www.altera.com/solutions/technology/artificial-intelligence/overview.html</a:t>
            </a:r>
            <a:endParaRPr lang="en-US" sz="900" dirty="0" smtClean="0"/>
          </a:p>
        </p:txBody>
      </p:sp>
    </p:spTree>
    <p:extLst>
      <p:ext uri="{BB962C8B-B14F-4D97-AF65-F5344CB8AC3E}">
        <p14:creationId xmlns:p14="http://schemas.microsoft.com/office/powerpoint/2010/main" val="174949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16</a:t>
            </a:fld>
            <a:endParaRPr lang="en-US" dirty="0"/>
          </a:p>
        </p:txBody>
      </p:sp>
      <p:sp>
        <p:nvSpPr>
          <p:cNvPr id="3" name="Title 2"/>
          <p:cNvSpPr>
            <a:spLocks noGrp="1"/>
          </p:cNvSpPr>
          <p:nvPr>
            <p:ph type="title"/>
          </p:nvPr>
        </p:nvSpPr>
        <p:spPr/>
        <p:txBody>
          <a:bodyPr/>
          <a:lstStyle/>
          <a:p>
            <a:r>
              <a:rPr lang="en-US" dirty="0" err="1" smtClean="0"/>
              <a:t>Intel®Arria</a:t>
            </a:r>
            <a:r>
              <a:rPr lang="en-US" dirty="0" smtClean="0"/>
              <a:t>™ 10: An OpenCL* compatible FPGA</a:t>
            </a:r>
            <a:endParaRPr lang="en-US" dirty="0"/>
          </a:p>
        </p:txBody>
      </p:sp>
      <p:pic>
        <p:nvPicPr>
          <p:cNvPr id="5" name="Picture 4"/>
          <p:cNvPicPr>
            <a:picLocks noChangeAspect="1"/>
          </p:cNvPicPr>
          <p:nvPr/>
        </p:nvPicPr>
        <p:blipFill>
          <a:blip r:embed="rId2"/>
          <a:stretch>
            <a:fillRect/>
          </a:stretch>
        </p:blipFill>
        <p:spPr>
          <a:xfrm>
            <a:off x="1392190" y="1177529"/>
            <a:ext cx="5025236" cy="2916362"/>
          </a:xfrm>
          <a:prstGeom prst="rect">
            <a:avLst/>
          </a:prstGeom>
        </p:spPr>
      </p:pic>
      <p:sp>
        <p:nvSpPr>
          <p:cNvPr id="6" name="TextBox 5"/>
          <p:cNvSpPr txBox="1"/>
          <p:nvPr/>
        </p:nvSpPr>
        <p:spPr>
          <a:xfrm>
            <a:off x="3265736" y="4192403"/>
            <a:ext cx="1162178" cy="153888"/>
          </a:xfrm>
          <a:prstGeom prst="rect">
            <a:avLst/>
          </a:prstGeom>
          <a:noFill/>
        </p:spPr>
        <p:txBody>
          <a:bodyPr wrap="none" lIns="0" tIns="0" rIns="0" bIns="0" rtlCol="0">
            <a:spAutoFit/>
          </a:bodyPr>
          <a:lstStyle/>
          <a:p>
            <a:r>
              <a:rPr lang="en-US" sz="1000" dirty="0">
                <a:solidFill>
                  <a:schemeClr val="bg2"/>
                </a:solidFill>
                <a:cs typeface="Intel Clear"/>
              </a:rPr>
              <a:t>© </a:t>
            </a:r>
            <a:r>
              <a:rPr lang="en-US" sz="1000" dirty="0" smtClean="0">
                <a:solidFill>
                  <a:schemeClr val="bg2"/>
                </a:solidFill>
                <a:cs typeface="Intel Clear"/>
              </a:rPr>
              <a:t>Intel Corporation </a:t>
            </a:r>
            <a:endParaRPr lang="en-US" sz="1000" dirty="0" smtClean="0">
              <a:solidFill>
                <a:schemeClr val="bg2"/>
              </a:solidFill>
              <a:latin typeface="Intel Clear"/>
              <a:cs typeface="Intel Clear"/>
            </a:endParaRPr>
          </a:p>
        </p:txBody>
      </p:sp>
      <p:sp>
        <p:nvSpPr>
          <p:cNvPr id="4" name="TextBox 3"/>
          <p:cNvSpPr txBox="1"/>
          <p:nvPr/>
        </p:nvSpPr>
        <p:spPr>
          <a:xfrm>
            <a:off x="224445" y="4554110"/>
            <a:ext cx="7797338" cy="169277"/>
          </a:xfrm>
          <a:prstGeom prst="rect">
            <a:avLst/>
          </a:prstGeom>
          <a:noFill/>
        </p:spPr>
        <p:txBody>
          <a:bodyPr vert="horz" wrap="square" lIns="0" tIns="0" rIns="0" bIns="0" rtlCol="0">
            <a:spAutoFit/>
          </a:bodyPr>
          <a:lstStyle/>
          <a:p>
            <a:r>
              <a:rPr lang="en-US" sz="1100" dirty="0">
                <a:solidFill>
                  <a:srgbClr val="003C71"/>
                </a:solidFill>
              </a:rPr>
              <a:t> 	</a:t>
            </a:r>
            <a:r>
              <a:rPr lang="en-US" sz="1100" dirty="0" smtClean="0">
                <a:solidFill>
                  <a:srgbClr val="003C71"/>
                </a:solidFill>
              </a:rPr>
              <a:t>* OpenCL </a:t>
            </a:r>
            <a:r>
              <a:rPr lang="en-US" sz="1100" dirty="0">
                <a:solidFill>
                  <a:srgbClr val="003C71"/>
                </a:solidFill>
              </a:rPr>
              <a:t>and the OpenCL logo are trademarks of Apple Inc. used by permission by </a:t>
            </a:r>
            <a:r>
              <a:rPr lang="en-US" sz="1100" dirty="0" err="1">
                <a:solidFill>
                  <a:srgbClr val="003C71"/>
                </a:solidFill>
              </a:rPr>
              <a:t>Khronos</a:t>
            </a:r>
            <a:r>
              <a:rPr lang="en-US" sz="1100" dirty="0">
                <a:solidFill>
                  <a:srgbClr val="003C71"/>
                </a:solidFill>
              </a:rPr>
              <a:t>.</a:t>
            </a:r>
            <a:endParaRPr lang="en-US" sz="1100" dirty="0" smtClean="0">
              <a:solidFill>
                <a:srgbClr val="003C71"/>
              </a:solidFill>
            </a:endParaRPr>
          </a:p>
        </p:txBody>
      </p:sp>
    </p:spTree>
    <p:extLst>
      <p:ext uri="{BB962C8B-B14F-4D97-AF65-F5344CB8AC3E}">
        <p14:creationId xmlns:p14="http://schemas.microsoft.com/office/powerpoint/2010/main" val="46672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17</a:t>
            </a:fld>
            <a:endParaRPr lang="en-US" dirty="0"/>
          </a:p>
        </p:txBody>
      </p:sp>
      <p:sp>
        <p:nvSpPr>
          <p:cNvPr id="10" name="Title 1"/>
          <p:cNvSpPr>
            <a:spLocks noGrp="1"/>
          </p:cNvSpPr>
          <p:nvPr>
            <p:ph type="title"/>
          </p:nvPr>
        </p:nvSpPr>
        <p:spPr>
          <a:xfrm>
            <a:off x="261927" y="2098165"/>
            <a:ext cx="4110568" cy="868680"/>
          </a:xfrm>
        </p:spPr>
        <p:txBody>
          <a:bodyPr/>
          <a:lstStyle/>
          <a:p>
            <a:r>
              <a:rPr lang="en-US" dirty="0" smtClean="0"/>
              <a:t>Optimization and tuning techniques</a:t>
            </a:r>
            <a:endParaRPr lang="en-US" dirty="0"/>
          </a:p>
        </p:txBody>
      </p:sp>
    </p:spTree>
    <p:extLst>
      <p:ext uri="{BB962C8B-B14F-4D97-AF65-F5344CB8AC3E}">
        <p14:creationId xmlns:p14="http://schemas.microsoft.com/office/powerpoint/2010/main" val="8523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18</a:t>
            </a:fld>
            <a:endParaRPr lang="en-US" dirty="0"/>
          </a:p>
        </p:txBody>
      </p:sp>
      <p:sp>
        <p:nvSpPr>
          <p:cNvPr id="13" name="Content Placeholder 2"/>
          <p:cNvSpPr>
            <a:spLocks noGrp="1"/>
          </p:cNvSpPr>
          <p:nvPr>
            <p:ph sz="half" idx="1"/>
          </p:nvPr>
        </p:nvSpPr>
        <p:spPr>
          <a:xfrm>
            <a:off x="455613" y="1203324"/>
            <a:ext cx="4836054" cy="3425825"/>
          </a:xfrm>
        </p:spPr>
        <p:txBody>
          <a:bodyPr/>
          <a:lstStyle/>
          <a:p>
            <a:pPr lvl="1"/>
            <a:r>
              <a:rPr lang="en-US" dirty="0" smtClean="0"/>
              <a:t>Deep Learning Accelerator[5] used on Intel® </a:t>
            </a:r>
            <a:r>
              <a:rPr lang="en-US" dirty="0" err="1" smtClean="0"/>
              <a:t>Arria</a:t>
            </a:r>
            <a:r>
              <a:rPr lang="en-US" dirty="0" smtClean="0"/>
              <a:t>™ 10 FPGA.</a:t>
            </a:r>
            <a:endParaRPr lang="en-US" dirty="0"/>
          </a:p>
          <a:p>
            <a:pPr lvl="1"/>
            <a:r>
              <a:rPr lang="en-US" dirty="0" smtClean="0"/>
              <a:t>Optimized design greatly reduces memory transfers</a:t>
            </a:r>
            <a:endParaRPr lang="en-US" dirty="0"/>
          </a:p>
          <a:p>
            <a:pPr lvl="1"/>
            <a:r>
              <a:rPr lang="en-US" dirty="0" smtClean="0"/>
              <a:t>Efficiently use limited on-chip caches</a:t>
            </a:r>
            <a:endParaRPr lang="en-US" dirty="0"/>
          </a:p>
          <a:p>
            <a:pPr lvl="1"/>
            <a:r>
              <a:rPr lang="en-US" dirty="0" smtClean="0"/>
              <a:t>Processing Elements (PE) designed to operate on vector chunks of feature map data</a:t>
            </a:r>
            <a:endParaRPr lang="en-US" dirty="0"/>
          </a:p>
        </p:txBody>
      </p:sp>
      <p:sp>
        <p:nvSpPr>
          <p:cNvPr id="2" name="Title 1"/>
          <p:cNvSpPr>
            <a:spLocks noGrp="1"/>
          </p:cNvSpPr>
          <p:nvPr>
            <p:ph type="title"/>
          </p:nvPr>
        </p:nvSpPr>
        <p:spPr/>
        <p:txBody>
          <a:bodyPr/>
          <a:lstStyle/>
          <a:p>
            <a:r>
              <a:rPr lang="en-US" dirty="0" smtClean="0"/>
              <a:t>Optimized FPGA logic</a:t>
            </a:r>
            <a:endParaRPr lang="en-US" dirty="0"/>
          </a:p>
        </p:txBody>
      </p:sp>
      <p:sp>
        <p:nvSpPr>
          <p:cNvPr id="14" name="TextBox 13"/>
          <p:cNvSpPr txBox="1"/>
          <p:nvPr/>
        </p:nvSpPr>
        <p:spPr>
          <a:xfrm>
            <a:off x="6181238" y="4025622"/>
            <a:ext cx="1817805" cy="307777"/>
          </a:xfrm>
          <a:prstGeom prst="rect">
            <a:avLst/>
          </a:prstGeom>
          <a:noFill/>
        </p:spPr>
        <p:txBody>
          <a:bodyPr wrap="none" lIns="0" tIns="0" rIns="0" bIns="0" rtlCol="0">
            <a:spAutoFit/>
          </a:bodyPr>
          <a:lstStyle/>
          <a:p>
            <a:r>
              <a:rPr lang="de-DE" sz="1000" dirty="0" smtClean="0">
                <a:solidFill>
                  <a:schemeClr val="bg2"/>
                </a:solidFill>
                <a:latin typeface="Intel Clear"/>
                <a:cs typeface="Intel Clear"/>
              </a:rPr>
              <a:t>DLA </a:t>
            </a:r>
            <a:r>
              <a:rPr lang="de-DE" sz="1000" dirty="0">
                <a:solidFill>
                  <a:schemeClr val="bg2"/>
                </a:solidFill>
                <a:latin typeface="Intel Clear"/>
                <a:cs typeface="Intel Clear"/>
              </a:rPr>
              <a:t>S</a:t>
            </a:r>
            <a:r>
              <a:rPr lang="de-DE" sz="1000" dirty="0" smtClean="0">
                <a:solidFill>
                  <a:schemeClr val="bg2"/>
                </a:solidFill>
                <a:latin typeface="Intel Clear"/>
                <a:cs typeface="Intel Clear"/>
              </a:rPr>
              <a:t>tream Buffer architecture</a:t>
            </a:r>
            <a:r>
              <a:rPr lang="en-US" sz="1000" dirty="0" smtClean="0">
                <a:solidFill>
                  <a:schemeClr val="bg2"/>
                </a:solidFill>
                <a:latin typeface="Intel Clear"/>
                <a:cs typeface="Intel Clear"/>
              </a:rPr>
              <a:t>,</a:t>
            </a:r>
          </a:p>
          <a:p>
            <a:r>
              <a:rPr lang="en-US" sz="1000" dirty="0" err="1" smtClean="0">
                <a:solidFill>
                  <a:schemeClr val="bg2"/>
                </a:solidFill>
                <a:latin typeface="Intel Clear"/>
                <a:cs typeface="Intel Clear"/>
              </a:rPr>
              <a:t>Aydonat</a:t>
            </a:r>
            <a:r>
              <a:rPr lang="en-US" sz="1000" dirty="0" smtClean="0">
                <a:solidFill>
                  <a:schemeClr val="bg2"/>
                </a:solidFill>
                <a:latin typeface="Intel Clear"/>
                <a:cs typeface="Intel Clear"/>
              </a:rPr>
              <a:t> et. al. [5]</a:t>
            </a:r>
            <a:endParaRPr lang="de-DE" sz="1000" dirty="0" smtClean="0">
              <a:solidFill>
                <a:schemeClr val="bg2"/>
              </a:solidFill>
              <a:latin typeface="Intel Clear"/>
              <a:cs typeface="Intel Clear"/>
            </a:endParaRPr>
          </a:p>
        </p:txBody>
      </p:sp>
      <p:pic>
        <p:nvPicPr>
          <p:cNvPr id="11" name="Picture 10"/>
          <p:cNvPicPr/>
          <p:nvPr/>
        </p:nvPicPr>
        <p:blipFill>
          <a:blip r:embed="rId2"/>
          <a:stretch>
            <a:fillRect/>
          </a:stretch>
        </p:blipFill>
        <p:spPr>
          <a:xfrm>
            <a:off x="5461000" y="1004160"/>
            <a:ext cx="3376614" cy="2941307"/>
          </a:xfrm>
          <a:prstGeom prst="rect">
            <a:avLst/>
          </a:prstGeom>
        </p:spPr>
      </p:pic>
    </p:spTree>
    <p:extLst>
      <p:ext uri="{BB962C8B-B14F-4D97-AF65-F5344CB8AC3E}">
        <p14:creationId xmlns:p14="http://schemas.microsoft.com/office/powerpoint/2010/main" val="3899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19</a:t>
            </a:fld>
            <a:endParaRPr lang="en-US" dirty="0"/>
          </a:p>
        </p:txBody>
      </p:sp>
      <p:sp>
        <p:nvSpPr>
          <p:cNvPr id="3" name="Content Placeholder 2"/>
          <p:cNvSpPr>
            <a:spLocks noGrp="1"/>
          </p:cNvSpPr>
          <p:nvPr>
            <p:ph sz="half" idx="1"/>
          </p:nvPr>
        </p:nvSpPr>
        <p:spPr>
          <a:xfrm>
            <a:off x="455613" y="995376"/>
            <a:ext cx="8228012" cy="317785"/>
          </a:xfrm>
        </p:spPr>
        <p:txBody>
          <a:bodyPr/>
          <a:lstStyle/>
          <a:p>
            <a:pPr lvl="1"/>
            <a:r>
              <a:rPr lang="en-US" sz="1500" dirty="0" smtClean="0"/>
              <a:t>Use SSD topology.</a:t>
            </a:r>
          </a:p>
        </p:txBody>
      </p:sp>
      <p:sp>
        <p:nvSpPr>
          <p:cNvPr id="2" name="Title 1"/>
          <p:cNvSpPr>
            <a:spLocks noGrp="1"/>
          </p:cNvSpPr>
          <p:nvPr>
            <p:ph type="title"/>
          </p:nvPr>
        </p:nvSpPr>
        <p:spPr>
          <a:xfrm>
            <a:off x="455613" y="308848"/>
            <a:ext cx="8228012" cy="868680"/>
          </a:xfrm>
        </p:spPr>
        <p:txBody>
          <a:bodyPr/>
          <a:lstStyle/>
          <a:p>
            <a:r>
              <a:rPr lang="en-US" dirty="0" smtClean="0"/>
              <a:t>Use faster layers for classifier and detector</a:t>
            </a:r>
            <a:endParaRPr lang="en-US" dirty="0"/>
          </a:p>
        </p:txBody>
      </p:sp>
      <p:pic>
        <p:nvPicPr>
          <p:cNvPr id="9" name="Picture 8"/>
          <p:cNvPicPr>
            <a:picLocks noChangeAspect="1"/>
          </p:cNvPicPr>
          <p:nvPr/>
        </p:nvPicPr>
        <p:blipFill>
          <a:blip r:embed="rId2"/>
          <a:stretch>
            <a:fillRect/>
          </a:stretch>
        </p:blipFill>
        <p:spPr>
          <a:xfrm>
            <a:off x="455613" y="1364857"/>
            <a:ext cx="5753100" cy="1895475"/>
          </a:xfrm>
          <a:prstGeom prst="rect">
            <a:avLst/>
          </a:prstGeom>
        </p:spPr>
      </p:pic>
      <p:sp>
        <p:nvSpPr>
          <p:cNvPr id="6" name="Rectangle 5"/>
          <p:cNvSpPr/>
          <p:nvPr/>
        </p:nvSpPr>
        <p:spPr>
          <a:xfrm>
            <a:off x="455613" y="3432212"/>
            <a:ext cx="7567731" cy="1046440"/>
          </a:xfrm>
          <a:prstGeom prst="rect">
            <a:avLst/>
          </a:prstGeom>
        </p:spPr>
        <p:txBody>
          <a:bodyPr wrap="square">
            <a:spAutoFit/>
          </a:bodyPr>
          <a:lstStyle/>
          <a:p>
            <a:pPr marL="225425" lvl="1" indent="-225425">
              <a:spcBef>
                <a:spcPts val="1200"/>
              </a:spcBef>
              <a:buFont typeface="Wingdings" charset="2"/>
              <a:buChar char="§"/>
            </a:pPr>
            <a:r>
              <a:rPr lang="en-US" sz="1400" dirty="0">
                <a:solidFill>
                  <a:srgbClr val="003C71"/>
                </a:solidFill>
                <a:cs typeface="Intel Clear" panose="020B0604020203020204" pitchFamily="34" charset="0"/>
              </a:rPr>
              <a:t>Replace VGG16 [6] with the faster </a:t>
            </a:r>
            <a:r>
              <a:rPr lang="en-US" sz="1400" dirty="0" err="1">
                <a:solidFill>
                  <a:srgbClr val="003C71"/>
                </a:solidFill>
                <a:cs typeface="Intel Clear" panose="020B0604020203020204" pitchFamily="34" charset="0"/>
              </a:rPr>
              <a:t>Squeezenet</a:t>
            </a:r>
            <a:r>
              <a:rPr lang="en-US" sz="1400" dirty="0">
                <a:solidFill>
                  <a:srgbClr val="003C71"/>
                </a:solidFill>
                <a:cs typeface="Intel Clear" panose="020B0604020203020204" pitchFamily="34" charset="0"/>
              </a:rPr>
              <a:t> [7] as the backend </a:t>
            </a:r>
            <a:r>
              <a:rPr lang="en-US" sz="1400" dirty="0" err="1">
                <a:solidFill>
                  <a:srgbClr val="003C71"/>
                </a:solidFill>
                <a:cs typeface="Intel Clear" panose="020B0604020203020204" pitchFamily="34" charset="0"/>
              </a:rPr>
              <a:t>classfier</a:t>
            </a:r>
            <a:r>
              <a:rPr lang="en-US" sz="1400" dirty="0">
                <a:solidFill>
                  <a:srgbClr val="003C71"/>
                </a:solidFill>
                <a:cs typeface="Intel Clear" panose="020B0604020203020204" pitchFamily="34" charset="0"/>
              </a:rPr>
              <a:t>.</a:t>
            </a:r>
          </a:p>
          <a:p>
            <a:pPr marL="225425" lvl="1" indent="-225425">
              <a:spcBef>
                <a:spcPts val="1200"/>
              </a:spcBef>
              <a:buFont typeface="Wingdings" charset="2"/>
              <a:buChar char="§"/>
            </a:pPr>
            <a:r>
              <a:rPr lang="en-US" sz="1400" dirty="0">
                <a:solidFill>
                  <a:srgbClr val="003C71"/>
                </a:solidFill>
                <a:cs typeface="Intel Clear" panose="020B0604020203020204" pitchFamily="34" charset="0"/>
              </a:rPr>
              <a:t>Replace convolution layers in SSD[4] with 7 Fire layers similar to ones in </a:t>
            </a:r>
            <a:r>
              <a:rPr lang="en-US" sz="1400" dirty="0" err="1">
                <a:solidFill>
                  <a:srgbClr val="003C71"/>
                </a:solidFill>
                <a:cs typeface="Intel Clear" panose="020B0604020203020204" pitchFamily="34" charset="0"/>
              </a:rPr>
              <a:t>Squeezenet</a:t>
            </a:r>
            <a:r>
              <a:rPr lang="en-US" sz="1400" dirty="0">
                <a:solidFill>
                  <a:srgbClr val="003C71"/>
                </a:solidFill>
                <a:cs typeface="Intel Clear" panose="020B0604020203020204" pitchFamily="34" charset="0"/>
              </a:rPr>
              <a:t>[7].</a:t>
            </a:r>
          </a:p>
          <a:p>
            <a:pPr marL="225425" lvl="1" indent="-225425">
              <a:spcBef>
                <a:spcPts val="1200"/>
              </a:spcBef>
              <a:buFont typeface="Wingdings" charset="2"/>
              <a:buChar char="§"/>
            </a:pPr>
            <a:r>
              <a:rPr lang="en-US" sz="1400" dirty="0">
                <a:solidFill>
                  <a:srgbClr val="003C71"/>
                </a:solidFill>
                <a:cs typeface="Intel Clear" panose="020B0604020203020204" pitchFamily="34" charset="0"/>
              </a:rPr>
              <a:t>Overall size reduction from ~103 MB to ~25MB </a:t>
            </a:r>
          </a:p>
        </p:txBody>
      </p:sp>
    </p:spTree>
    <p:extLst>
      <p:ext uri="{BB962C8B-B14F-4D97-AF65-F5344CB8AC3E}">
        <p14:creationId xmlns:p14="http://schemas.microsoft.com/office/powerpoint/2010/main" val="231577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dirty="0"/>
          </a:p>
        </p:txBody>
      </p:sp>
      <p:sp>
        <p:nvSpPr>
          <p:cNvPr id="4" name="Title 3"/>
          <p:cNvSpPr>
            <a:spLocks noGrp="1"/>
          </p:cNvSpPr>
          <p:nvPr>
            <p:ph type="title"/>
          </p:nvPr>
        </p:nvSpPr>
        <p:spPr/>
        <p:txBody>
          <a:bodyPr/>
          <a:lstStyle/>
          <a:p>
            <a:r>
              <a:rPr lang="en-US" b="1" dirty="0"/>
              <a:t>Notices and Disclaimers</a:t>
            </a:r>
            <a:endParaRPr lang="en-US" dirty="0"/>
          </a:p>
        </p:txBody>
      </p:sp>
      <p:sp>
        <p:nvSpPr>
          <p:cNvPr id="5" name="Content Placeholder 4"/>
          <p:cNvSpPr>
            <a:spLocks noGrp="1"/>
          </p:cNvSpPr>
          <p:nvPr>
            <p:ph sz="quarter" idx="13"/>
          </p:nvPr>
        </p:nvSpPr>
        <p:spPr>
          <a:xfrm>
            <a:off x="457201" y="879128"/>
            <a:ext cx="8228012" cy="3474720"/>
          </a:xfrm>
        </p:spPr>
        <p:txBody>
          <a:bodyPr/>
          <a:lstStyle/>
          <a:p>
            <a:r>
              <a:rPr lang="en-US" sz="1050" dirty="0"/>
              <a:t>Software and workloads used in performance tests may have been optimized for performance only on Intel microprocessors.  Performance tests, such as </a:t>
            </a:r>
            <a:r>
              <a:rPr lang="en-US" sz="1050" dirty="0" err="1"/>
              <a:t>SYSmark</a:t>
            </a:r>
            <a:r>
              <a:rPr lang="en-US" sz="1050" dirty="0"/>
              <a:t>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1050" b="1" u="sng" dirty="0">
                <a:hlinkClick r:id="rId2"/>
              </a:rPr>
              <a:t>http://www.intel.com/performance</a:t>
            </a:r>
            <a:r>
              <a:rPr lang="en-US" sz="1050" dirty="0"/>
              <a:t>. </a:t>
            </a:r>
          </a:p>
          <a:p>
            <a:r>
              <a:rPr lang="en-US" sz="1050" dirty="0"/>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sz="1050" b="1" u="sng" dirty="0">
                <a:hlinkClick r:id="rId3"/>
              </a:rPr>
              <a:t>www.intel.com/benchmarks</a:t>
            </a:r>
            <a:r>
              <a:rPr lang="en-US" sz="1050" u="sng" dirty="0"/>
              <a:t>.</a:t>
            </a:r>
            <a:endParaRPr lang="en-US" sz="1050" dirty="0"/>
          </a:p>
          <a:p>
            <a:r>
              <a:rPr lang="en-US" sz="1050" dirty="0"/>
              <a:t>Intel technologies’ features and benefits depend on system configuration and may require enabled hardware, software or service activation. Performance varies depending on system configuration. No computer system can be absolutely secure. Check with your system manufacturer or retailer or learn more at intel.com.</a:t>
            </a:r>
          </a:p>
          <a:p>
            <a:r>
              <a:rPr lang="en-US" sz="1050" dirty="0"/>
              <a:t>The products described may contain design defects or errors known as errata which may cause the product to deviate from published specifications. Current characterized errata are available on request.</a:t>
            </a:r>
          </a:p>
          <a:p>
            <a:endParaRPr lang="en-US" sz="1050" dirty="0"/>
          </a:p>
        </p:txBody>
      </p:sp>
    </p:spTree>
    <p:extLst>
      <p:ext uri="{BB962C8B-B14F-4D97-AF65-F5344CB8AC3E}">
        <p14:creationId xmlns:p14="http://schemas.microsoft.com/office/powerpoint/2010/main" val="38979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20</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Reduced Input image resolution</a:t>
            </a:r>
            <a:endParaRPr lang="en-US" dirty="0"/>
          </a:p>
        </p:txBody>
      </p:sp>
      <p:sp>
        <p:nvSpPr>
          <p:cNvPr id="11" name="Content Placeholder 2"/>
          <p:cNvSpPr>
            <a:spLocks noGrp="1"/>
          </p:cNvSpPr>
          <p:nvPr>
            <p:ph sz="quarter" idx="13"/>
          </p:nvPr>
        </p:nvSpPr>
        <p:spPr>
          <a:xfrm>
            <a:off x="616480" y="1177528"/>
            <a:ext cx="8228012" cy="3425825"/>
          </a:xfrm>
        </p:spPr>
        <p:txBody>
          <a:bodyPr/>
          <a:lstStyle/>
          <a:p>
            <a:r>
              <a:rPr lang="en-US" dirty="0" smtClean="0"/>
              <a:t>Change </a:t>
            </a:r>
            <a:r>
              <a:rPr lang="en-US" dirty="0"/>
              <a:t>input data resolution from 300x300x3 to 224x224x3</a:t>
            </a:r>
            <a:endParaRPr lang="en-US" sz="1600" dirty="0"/>
          </a:p>
          <a:p>
            <a:pPr lvl="1"/>
            <a:r>
              <a:rPr lang="en-US" dirty="0" smtClean="0"/>
              <a:t>Limit accuracy loss by connecting passing on earlier feature maps to Detection layers</a:t>
            </a:r>
            <a:endParaRPr lang="en-US" u="sng" dirty="0" smtClean="0"/>
          </a:p>
          <a:p>
            <a:pPr lvl="1"/>
            <a:r>
              <a:rPr lang="en-US" dirty="0" smtClean="0"/>
              <a:t>Achieved using </a:t>
            </a:r>
            <a:r>
              <a:rPr lang="en-US" dirty="0" err="1" smtClean="0"/>
              <a:t>ResNet</a:t>
            </a:r>
            <a:r>
              <a:rPr lang="en-US" dirty="0" smtClean="0"/>
              <a:t> [8</a:t>
            </a:r>
            <a:r>
              <a:rPr lang="en-US" dirty="0" smtClean="0"/>
              <a:t>] -like </a:t>
            </a:r>
            <a:r>
              <a:rPr lang="en-US" dirty="0" smtClean="0"/>
              <a:t>to bypass</a:t>
            </a:r>
            <a:r>
              <a:rPr lang="en-US" dirty="0"/>
              <a:t> </a:t>
            </a:r>
            <a:r>
              <a:rPr lang="en-US" dirty="0" smtClean="0"/>
              <a:t>some intermediary layers</a:t>
            </a:r>
          </a:p>
          <a:p>
            <a:pPr lvl="1"/>
            <a:r>
              <a:rPr lang="en-US" dirty="0" smtClean="0"/>
              <a:t>Allows earlier feature maps to be concatenated to later ones</a:t>
            </a:r>
            <a:endParaRPr lang="en-US" sz="1800" dirty="0"/>
          </a:p>
          <a:p>
            <a:pPr lvl="1"/>
            <a:r>
              <a:rPr lang="en-US" dirty="0" smtClean="0"/>
              <a:t>Fairly retains accuracy in some cases without performance hit.</a:t>
            </a:r>
          </a:p>
          <a:p>
            <a:pPr lvl="1"/>
            <a:r>
              <a:rPr lang="en-US" dirty="0" smtClean="0"/>
              <a:t>Addresses vanishing gradient issues occurring from extra Fire layers in detector.</a:t>
            </a:r>
            <a:endParaRPr lang="en-US" dirty="0"/>
          </a:p>
          <a:p>
            <a:endParaRPr lang="en-US" dirty="0"/>
          </a:p>
        </p:txBody>
      </p:sp>
    </p:spTree>
    <p:extLst>
      <p:ext uri="{BB962C8B-B14F-4D97-AF65-F5344CB8AC3E}">
        <p14:creationId xmlns:p14="http://schemas.microsoft.com/office/powerpoint/2010/main" val="10477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21</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‘Fit’ Feature maps into Stream buffer</a:t>
            </a:r>
            <a:endParaRPr lang="en-US" dirty="0"/>
          </a:p>
        </p:txBody>
      </p:sp>
      <p:sp>
        <p:nvSpPr>
          <p:cNvPr id="11" name="Content Placeholder 2"/>
          <p:cNvSpPr>
            <a:spLocks noGrp="1"/>
          </p:cNvSpPr>
          <p:nvPr>
            <p:ph sz="quarter" idx="13"/>
          </p:nvPr>
        </p:nvSpPr>
        <p:spPr/>
        <p:txBody>
          <a:bodyPr/>
          <a:lstStyle/>
          <a:p>
            <a:pPr lvl="1"/>
            <a:r>
              <a:rPr lang="en-US" dirty="0" smtClean="0"/>
              <a:t>Some intermediary feature maps too large to fit into the Stream buffer</a:t>
            </a:r>
          </a:p>
          <a:p>
            <a:pPr lvl="1"/>
            <a:r>
              <a:rPr lang="en-US" dirty="0" smtClean="0"/>
              <a:t>Cause data transfers to external memory and degrade performance</a:t>
            </a:r>
          </a:p>
          <a:p>
            <a:pPr lvl="1"/>
            <a:r>
              <a:rPr lang="en-US" dirty="0" smtClean="0"/>
              <a:t>‘Trimming’ feature maps accordingly:</a:t>
            </a:r>
          </a:p>
          <a:p>
            <a:pPr lvl="2"/>
            <a:r>
              <a:rPr lang="en-US" dirty="0" smtClean="0"/>
              <a:t> Larger convolution filter with larger strides</a:t>
            </a:r>
          </a:p>
          <a:p>
            <a:pPr lvl="2"/>
            <a:r>
              <a:rPr lang="en-US" dirty="0" smtClean="0"/>
              <a:t>Fewer but larger convolution filters</a:t>
            </a:r>
          </a:p>
          <a:p>
            <a:pPr lvl="1"/>
            <a:r>
              <a:rPr lang="en-US" dirty="0" smtClean="0"/>
              <a:t>Size reduction with minimal accuracy loss achieved in some cases, though heavily case dependent</a:t>
            </a:r>
          </a:p>
          <a:p>
            <a:pPr lvl="1"/>
            <a:r>
              <a:rPr lang="en-US" dirty="0" smtClean="0"/>
              <a:t>Seen to also affect training time</a:t>
            </a:r>
            <a:endParaRPr lang="en-US" sz="1800" dirty="0"/>
          </a:p>
          <a:p>
            <a:pPr marL="0" lvl="1" indent="0">
              <a:buNone/>
            </a:pPr>
            <a:endParaRPr lang="en-US" sz="1800" dirty="0"/>
          </a:p>
          <a:p>
            <a:pPr lvl="1"/>
            <a:endParaRPr lang="en-US" dirty="0"/>
          </a:p>
          <a:p>
            <a:endParaRPr lang="en-US" dirty="0"/>
          </a:p>
        </p:txBody>
      </p:sp>
    </p:spTree>
    <p:extLst>
      <p:ext uri="{BB962C8B-B14F-4D97-AF65-F5344CB8AC3E}">
        <p14:creationId xmlns:p14="http://schemas.microsoft.com/office/powerpoint/2010/main" val="179881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22</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Augment with an efficient media pipeline</a:t>
            </a:r>
            <a:endParaRPr lang="en-US" dirty="0"/>
          </a:p>
        </p:txBody>
      </p:sp>
      <p:sp>
        <p:nvSpPr>
          <p:cNvPr id="11" name="Content Placeholder 2"/>
          <p:cNvSpPr>
            <a:spLocks noGrp="1"/>
          </p:cNvSpPr>
          <p:nvPr>
            <p:ph sz="quarter" idx="13"/>
          </p:nvPr>
        </p:nvSpPr>
        <p:spPr/>
        <p:txBody>
          <a:bodyPr/>
          <a:lstStyle/>
          <a:p>
            <a:pPr lvl="1"/>
            <a:r>
              <a:rPr lang="en-US" dirty="0" smtClean="0"/>
              <a:t>Edge inference often relies on data captured and pre-processed in real-time</a:t>
            </a:r>
          </a:p>
          <a:p>
            <a:pPr lvl="1"/>
            <a:r>
              <a:rPr lang="en-US" dirty="0" smtClean="0"/>
              <a:t>‘Pipelining’ data processing stages with inference alleviates inference performance restrictions to accommodate better accuracy</a:t>
            </a:r>
          </a:p>
          <a:p>
            <a:pPr lvl="1"/>
            <a:r>
              <a:rPr lang="en-US" sz="1800" dirty="0" smtClean="0"/>
              <a:t>Hardware accelerated media processing is particularly beneficial</a:t>
            </a:r>
          </a:p>
          <a:p>
            <a:pPr lvl="1"/>
            <a:r>
              <a:rPr lang="en-US" dirty="0" smtClean="0"/>
              <a:t>Solutions like Intel® Media SDK provide hardware accelerated media processing implementations.</a:t>
            </a:r>
            <a:endParaRPr lang="en-US" sz="1800" dirty="0"/>
          </a:p>
          <a:p>
            <a:pPr lvl="1"/>
            <a:endParaRPr lang="en-US" dirty="0"/>
          </a:p>
          <a:p>
            <a:endParaRPr lang="en-US" dirty="0"/>
          </a:p>
        </p:txBody>
      </p:sp>
    </p:spTree>
    <p:extLst>
      <p:ext uri="{BB962C8B-B14F-4D97-AF65-F5344CB8AC3E}">
        <p14:creationId xmlns:p14="http://schemas.microsoft.com/office/powerpoint/2010/main" val="26711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23</a:t>
            </a:fld>
            <a:endParaRPr lang="en-US" dirty="0"/>
          </a:p>
        </p:txBody>
      </p:sp>
      <p:sp>
        <p:nvSpPr>
          <p:cNvPr id="10" name="Title 1"/>
          <p:cNvSpPr>
            <a:spLocks noGrp="1"/>
          </p:cNvSpPr>
          <p:nvPr>
            <p:ph type="title"/>
          </p:nvPr>
        </p:nvSpPr>
        <p:spPr>
          <a:xfrm>
            <a:off x="336484" y="2013030"/>
            <a:ext cx="8229600" cy="868680"/>
          </a:xfrm>
        </p:spPr>
        <p:txBody>
          <a:bodyPr/>
          <a:lstStyle/>
          <a:p>
            <a:r>
              <a:rPr lang="en-US" dirty="0" smtClean="0"/>
              <a:t>Summary</a:t>
            </a:r>
            <a:endParaRPr lang="en-US" dirty="0"/>
          </a:p>
        </p:txBody>
      </p:sp>
    </p:spTree>
    <p:extLst>
      <p:ext uri="{BB962C8B-B14F-4D97-AF65-F5344CB8AC3E}">
        <p14:creationId xmlns:p14="http://schemas.microsoft.com/office/powerpoint/2010/main" val="23475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24</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Key takeaways</a:t>
            </a:r>
            <a:endParaRPr lang="en-US" dirty="0"/>
          </a:p>
        </p:txBody>
      </p:sp>
      <p:sp>
        <p:nvSpPr>
          <p:cNvPr id="11" name="Content Placeholder 2"/>
          <p:cNvSpPr>
            <a:spLocks noGrp="1"/>
          </p:cNvSpPr>
          <p:nvPr>
            <p:ph sz="quarter" idx="13"/>
          </p:nvPr>
        </p:nvSpPr>
        <p:spPr/>
        <p:txBody>
          <a:bodyPr/>
          <a:lstStyle/>
          <a:p>
            <a:pPr lvl="1"/>
            <a:r>
              <a:rPr lang="en-US" dirty="0" smtClean="0"/>
              <a:t>Intelligent Edge analytics vital to increasingly smart, connected world.</a:t>
            </a:r>
          </a:p>
          <a:p>
            <a:pPr lvl="1"/>
            <a:r>
              <a:rPr lang="en-US" dirty="0" smtClean="0"/>
              <a:t>The </a:t>
            </a:r>
            <a:r>
              <a:rPr lang="en-US" dirty="0" smtClean="0"/>
              <a:t>versatility of FPGAs make them excellent Edge </a:t>
            </a:r>
            <a:r>
              <a:rPr lang="en-US" smtClean="0"/>
              <a:t>platform </a:t>
            </a:r>
            <a:r>
              <a:rPr lang="en-US" smtClean="0"/>
              <a:t>components.</a:t>
            </a:r>
            <a:endParaRPr lang="en-US" dirty="0" smtClean="0"/>
          </a:p>
          <a:p>
            <a:pPr lvl="1"/>
            <a:r>
              <a:rPr lang="en-US" dirty="0"/>
              <a:t>Edge needs software and topology optimizations custom tailored for specialized </a:t>
            </a:r>
            <a:r>
              <a:rPr lang="en-US" dirty="0" smtClean="0"/>
              <a:t>HW.</a:t>
            </a:r>
          </a:p>
          <a:p>
            <a:pPr lvl="1"/>
            <a:r>
              <a:rPr lang="en-US" dirty="0" smtClean="0"/>
              <a:t>Intel is committed to provide a streamlined experience for Edge developers to develop and deploy efficient Edge solutions.</a:t>
            </a:r>
            <a:endParaRPr lang="en-US" dirty="0" smtClean="0"/>
          </a:p>
          <a:p>
            <a:pPr lvl="1"/>
            <a:endParaRPr lang="en-US" dirty="0" smtClean="0"/>
          </a:p>
          <a:p>
            <a:pPr marL="0" lvl="1" indent="0">
              <a:buNone/>
            </a:pPr>
            <a:endParaRPr lang="en-US" sz="1800" dirty="0"/>
          </a:p>
          <a:p>
            <a:pPr lvl="1"/>
            <a:endParaRPr lang="en-US" dirty="0"/>
          </a:p>
          <a:p>
            <a:endParaRPr lang="en-US" dirty="0"/>
          </a:p>
        </p:txBody>
      </p:sp>
    </p:spTree>
    <p:extLst>
      <p:ext uri="{BB962C8B-B14F-4D97-AF65-F5344CB8AC3E}">
        <p14:creationId xmlns:p14="http://schemas.microsoft.com/office/powerpoint/2010/main" val="135029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25</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Links</a:t>
            </a:r>
            <a:endParaRPr lang="en-US" dirty="0"/>
          </a:p>
        </p:txBody>
      </p:sp>
      <p:sp>
        <p:nvSpPr>
          <p:cNvPr id="11" name="Content Placeholder 2"/>
          <p:cNvSpPr>
            <a:spLocks noGrp="1"/>
          </p:cNvSpPr>
          <p:nvPr>
            <p:ph sz="quarter" idx="13"/>
          </p:nvPr>
        </p:nvSpPr>
        <p:spPr/>
        <p:txBody>
          <a:bodyPr/>
          <a:lstStyle/>
          <a:p>
            <a:pPr lvl="1"/>
            <a:r>
              <a:rPr lang="en-US" sz="1800" dirty="0" smtClean="0"/>
              <a:t>Intel® </a:t>
            </a:r>
            <a:r>
              <a:rPr lang="en-US" sz="1800" dirty="0" err="1" smtClean="0"/>
              <a:t>Arria</a:t>
            </a:r>
            <a:r>
              <a:rPr lang="en-US" sz="1800" dirty="0" smtClean="0"/>
              <a:t>™ 10 FPGA: </a:t>
            </a:r>
            <a:r>
              <a:rPr lang="en-US" sz="1800" dirty="0" smtClean="0">
                <a:solidFill>
                  <a:srgbClr val="0071C5"/>
                </a:solidFill>
              </a:rPr>
              <a:t>www.altera.com</a:t>
            </a:r>
            <a:r>
              <a:rPr lang="en-US" sz="1800" dirty="0" smtClean="0"/>
              <a:t> </a:t>
            </a:r>
          </a:p>
          <a:p>
            <a:pPr lvl="1"/>
            <a:r>
              <a:rPr lang="en-US" dirty="0" smtClean="0"/>
              <a:t>Intel® FPGA software: </a:t>
            </a:r>
            <a:r>
              <a:rPr lang="en-US" dirty="0" smtClean="0">
                <a:solidFill>
                  <a:srgbClr val="0071C5"/>
                </a:solidFill>
              </a:rPr>
              <a:t>https</a:t>
            </a:r>
            <a:r>
              <a:rPr lang="en-US" dirty="0">
                <a:solidFill>
                  <a:srgbClr val="0071C5"/>
                </a:solidFill>
              </a:rPr>
              <a:t>://www.altera.com/solutions/technology/artificial-intelligence/software.html</a:t>
            </a:r>
            <a:endParaRPr lang="en-US" dirty="0" smtClean="0">
              <a:solidFill>
                <a:srgbClr val="0071C5"/>
              </a:solidFill>
            </a:endParaRPr>
          </a:p>
          <a:p>
            <a:pPr lvl="1"/>
            <a:r>
              <a:rPr lang="en-US" dirty="0"/>
              <a:t>Intel® Media SDK: </a:t>
            </a:r>
            <a:r>
              <a:rPr lang="en-US" dirty="0" smtClean="0">
                <a:solidFill>
                  <a:srgbClr val="0071C5"/>
                </a:solidFill>
              </a:rPr>
              <a:t>https://software.intel.com/media-sdk</a:t>
            </a:r>
            <a:r>
              <a:rPr lang="en-US" dirty="0" smtClean="0"/>
              <a:t> </a:t>
            </a:r>
            <a:endParaRPr lang="en-US" sz="1800" dirty="0" smtClean="0"/>
          </a:p>
          <a:p>
            <a:pPr lvl="1"/>
            <a:r>
              <a:rPr lang="en-US" dirty="0" smtClean="0"/>
              <a:t>Intel® open-sourced topologies: </a:t>
            </a:r>
            <a:r>
              <a:rPr lang="en-US" dirty="0" smtClean="0">
                <a:solidFill>
                  <a:srgbClr val="0071C5"/>
                </a:solidFill>
              </a:rPr>
              <a:t>https://github.com/intel/Edge-optimized-models</a:t>
            </a:r>
            <a:endParaRPr lang="en-US" dirty="0" smtClean="0"/>
          </a:p>
          <a:p>
            <a:pPr lvl="1"/>
            <a:r>
              <a:rPr lang="en-US" dirty="0" smtClean="0"/>
              <a:t>More details at Intel® AI: </a:t>
            </a:r>
            <a:r>
              <a:rPr lang="en-US" dirty="0" smtClean="0">
                <a:solidFill>
                  <a:srgbClr val="0071C5"/>
                </a:solidFill>
              </a:rPr>
              <a:t>https://ai.intel.com</a:t>
            </a:r>
          </a:p>
          <a:p>
            <a:pPr lvl="2"/>
            <a:r>
              <a:rPr lang="en-US" dirty="0" smtClean="0"/>
              <a:t>Lookout for Intel® AI </a:t>
            </a:r>
            <a:r>
              <a:rPr lang="en-US" dirty="0" err="1" smtClean="0"/>
              <a:t>DevCon</a:t>
            </a:r>
            <a:r>
              <a:rPr lang="en-US" dirty="0"/>
              <a:t> </a:t>
            </a:r>
            <a:r>
              <a:rPr lang="en-US" dirty="0" smtClean="0"/>
              <a:t>2018</a:t>
            </a:r>
            <a:endParaRPr lang="en-US" sz="1400" dirty="0" smtClean="0">
              <a:solidFill>
                <a:srgbClr val="0071C5"/>
              </a:solidFill>
            </a:endParaRPr>
          </a:p>
          <a:p>
            <a:pPr lvl="2"/>
            <a:endParaRPr lang="en-US" sz="1800" dirty="0"/>
          </a:p>
          <a:p>
            <a:pPr lvl="1"/>
            <a:endParaRPr lang="en-US" dirty="0"/>
          </a:p>
          <a:p>
            <a:endParaRPr lang="en-US" dirty="0"/>
          </a:p>
        </p:txBody>
      </p:sp>
    </p:spTree>
    <p:extLst>
      <p:ext uri="{BB962C8B-B14F-4D97-AF65-F5344CB8AC3E}">
        <p14:creationId xmlns:p14="http://schemas.microsoft.com/office/powerpoint/2010/main" val="121697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26</a:t>
            </a:fld>
            <a:endParaRPr lang="en-US" dirty="0"/>
          </a:p>
        </p:txBody>
      </p:sp>
      <p:sp>
        <p:nvSpPr>
          <p:cNvPr id="12" name="Title 11">
            <a:extLst>
              <a:ext uri="{FF2B5EF4-FFF2-40B4-BE49-F238E27FC236}">
                <a16:creationId xmlns="" xmlns:a16="http://schemas.microsoft.com/office/drawing/2014/main" id="{52F18F98-3B94-464C-BC0E-CD55C3A18805}"/>
              </a:ext>
            </a:extLst>
          </p:cNvPr>
          <p:cNvSpPr>
            <a:spLocks noGrp="1"/>
          </p:cNvSpPr>
          <p:nvPr>
            <p:ph type="title"/>
          </p:nvPr>
        </p:nvSpPr>
        <p:spPr/>
        <p:txBody>
          <a:bodyPr/>
          <a:lstStyle/>
          <a:p>
            <a:r>
              <a:rPr lang="en-US" dirty="0" smtClean="0"/>
              <a:t>Citations &amp; References</a:t>
            </a:r>
            <a:endParaRPr lang="en-US" dirty="0"/>
          </a:p>
        </p:txBody>
      </p:sp>
      <p:sp>
        <p:nvSpPr>
          <p:cNvPr id="18" name="Content Placeholder 17">
            <a:extLst>
              <a:ext uri="{FF2B5EF4-FFF2-40B4-BE49-F238E27FC236}">
                <a16:creationId xmlns="" xmlns:a16="http://schemas.microsoft.com/office/drawing/2014/main" id="{1D1E9A45-5F4A-D94D-9A5A-18C045263FCA}"/>
              </a:ext>
            </a:extLst>
          </p:cNvPr>
          <p:cNvSpPr>
            <a:spLocks noGrp="1"/>
          </p:cNvSpPr>
          <p:nvPr>
            <p:ph sz="half" idx="1"/>
          </p:nvPr>
        </p:nvSpPr>
        <p:spPr/>
        <p:txBody>
          <a:bodyPr/>
          <a:lstStyle/>
          <a:p>
            <a:pPr marL="342900" lvl="1" indent="-342900">
              <a:buFont typeface="+mj-lt"/>
              <a:buAutoNum type="arabicParenR"/>
            </a:pPr>
            <a:r>
              <a:rPr lang="en-US" sz="1100" dirty="0"/>
              <a:t>Bai, Yu &amp; </a:t>
            </a:r>
            <a:r>
              <a:rPr lang="en-US" sz="1100" dirty="0" err="1"/>
              <a:t>Alawad</a:t>
            </a:r>
            <a:r>
              <a:rPr lang="en-US" sz="1100" dirty="0"/>
              <a:t>, Mohammed &amp; F. </a:t>
            </a:r>
            <a:r>
              <a:rPr lang="en-US" sz="1100" dirty="0" err="1"/>
              <a:t>DeMara</a:t>
            </a:r>
            <a:r>
              <a:rPr lang="en-US" sz="1100" dirty="0"/>
              <a:t>, Ronald &amp; Lin, </a:t>
            </a:r>
            <a:r>
              <a:rPr lang="en-US" sz="1100" dirty="0" err="1"/>
              <a:t>Mingjie</a:t>
            </a:r>
            <a:r>
              <a:rPr lang="en-US" sz="1100" dirty="0"/>
              <a:t>. (2015). Optimally Fortifying Logic Reliability through Criticality Ranking. Electronics. 4. 150-172. 10.3390/electronics4010150. </a:t>
            </a:r>
            <a:endParaRPr lang="en-US" sz="1100" dirty="0" smtClean="0"/>
          </a:p>
          <a:p>
            <a:pPr marL="342900" lvl="1" indent="-342900">
              <a:buFont typeface="+mj-lt"/>
              <a:buAutoNum type="arabicParenR"/>
            </a:pPr>
            <a:r>
              <a:rPr lang="en-US" sz="1100" dirty="0" err="1" smtClean="0"/>
              <a:t>Girshick</a:t>
            </a:r>
            <a:r>
              <a:rPr lang="en-US" sz="1100" dirty="0" smtClean="0"/>
              <a:t>, Ross. Fast-RCNN. arXiv:1504.08083 </a:t>
            </a:r>
            <a:r>
              <a:rPr lang="en-US" sz="1100" dirty="0"/>
              <a:t>[cs.CV</a:t>
            </a:r>
            <a:r>
              <a:rPr lang="en-US" sz="1100" dirty="0" smtClean="0"/>
              <a:t>]</a:t>
            </a:r>
          </a:p>
          <a:p>
            <a:pPr marL="342900" lvl="1" indent="-342900">
              <a:buFont typeface="+mj-lt"/>
              <a:buAutoNum type="arabicParenR"/>
            </a:pPr>
            <a:r>
              <a:rPr lang="en-US" sz="1100" dirty="0" err="1" smtClean="0"/>
              <a:t>Redmon</a:t>
            </a:r>
            <a:r>
              <a:rPr lang="en-US" sz="1100" dirty="0" smtClean="0"/>
              <a:t>, Joseph &amp; </a:t>
            </a:r>
            <a:r>
              <a:rPr lang="en-US" sz="1100" dirty="0" err="1" smtClean="0"/>
              <a:t>Divvala</a:t>
            </a:r>
            <a:r>
              <a:rPr lang="en-US" sz="1100" dirty="0" smtClean="0"/>
              <a:t>, Santosh &amp; </a:t>
            </a:r>
            <a:r>
              <a:rPr lang="en-US" sz="1100" dirty="0" err="1" smtClean="0"/>
              <a:t>Girshick</a:t>
            </a:r>
            <a:r>
              <a:rPr lang="en-US" sz="1100" dirty="0" smtClean="0"/>
              <a:t>, Ross &amp; </a:t>
            </a:r>
            <a:r>
              <a:rPr lang="en-US" sz="1100" dirty="0" err="1" smtClean="0"/>
              <a:t>Farhadi</a:t>
            </a:r>
            <a:r>
              <a:rPr lang="en-US" sz="1100" dirty="0" smtClean="0"/>
              <a:t>, Ali. You Only Look Once: Unified, Real-</a:t>
            </a:r>
            <a:r>
              <a:rPr lang="en-US" sz="1100" dirty="0" err="1" smtClean="0"/>
              <a:t>Tiem</a:t>
            </a:r>
            <a:r>
              <a:rPr lang="en-US" sz="1100" dirty="0" smtClean="0"/>
              <a:t> Object Detection. arXiv:1506.02640 </a:t>
            </a:r>
            <a:r>
              <a:rPr lang="en-US" sz="1100" dirty="0"/>
              <a:t>[cs.CV</a:t>
            </a:r>
            <a:r>
              <a:rPr lang="en-US" sz="1100" dirty="0" smtClean="0"/>
              <a:t>]</a:t>
            </a:r>
          </a:p>
          <a:p>
            <a:pPr marL="342900" lvl="1" indent="-342900">
              <a:buFont typeface="+mj-lt"/>
              <a:buAutoNum type="arabicParenR"/>
            </a:pPr>
            <a:r>
              <a:rPr lang="en-US" sz="1100" dirty="0"/>
              <a:t>Liu et. al. SSD: Single Shot </a:t>
            </a:r>
            <a:r>
              <a:rPr lang="en-US" sz="1100" dirty="0" err="1"/>
              <a:t>MultiBox</a:t>
            </a:r>
            <a:r>
              <a:rPr lang="en-US" sz="1100" dirty="0"/>
              <a:t> </a:t>
            </a:r>
            <a:r>
              <a:rPr lang="en-US" sz="1100" dirty="0" smtClean="0"/>
              <a:t>Detector. arXiv:1512.02325 </a:t>
            </a:r>
            <a:r>
              <a:rPr lang="en-US" sz="1100" dirty="0"/>
              <a:t>[cs.CV]</a:t>
            </a:r>
            <a:endParaRPr lang="en-US" sz="1100" dirty="0" smtClean="0"/>
          </a:p>
          <a:p>
            <a:pPr marL="342900" lvl="1" indent="-342900">
              <a:buFont typeface="+mj-lt"/>
              <a:buAutoNum type="arabicParenR"/>
            </a:pPr>
            <a:r>
              <a:rPr lang="en-US" sz="1100" dirty="0" err="1" smtClean="0"/>
              <a:t>Aydonat</a:t>
            </a:r>
            <a:r>
              <a:rPr lang="en-US" sz="1100" dirty="0" smtClean="0"/>
              <a:t> </a:t>
            </a:r>
            <a:r>
              <a:rPr lang="en-US" sz="1100" dirty="0"/>
              <a:t>et. al. An OpenCL(TM) Deep Learning Accelerator on </a:t>
            </a:r>
            <a:r>
              <a:rPr lang="en-US" sz="1100" dirty="0" err="1"/>
              <a:t>Arria</a:t>
            </a:r>
            <a:r>
              <a:rPr lang="en-US" sz="1100" dirty="0"/>
              <a:t> </a:t>
            </a:r>
            <a:r>
              <a:rPr lang="en-US" sz="1100" dirty="0" smtClean="0"/>
              <a:t>10. arXiv:1701.03534 </a:t>
            </a:r>
            <a:r>
              <a:rPr lang="en-US" sz="1100" dirty="0"/>
              <a:t>[</a:t>
            </a:r>
            <a:r>
              <a:rPr lang="en-US" sz="1100" dirty="0" err="1"/>
              <a:t>cs.DC</a:t>
            </a:r>
            <a:r>
              <a:rPr lang="en-US" sz="1100" dirty="0" smtClean="0"/>
              <a:t>]</a:t>
            </a:r>
          </a:p>
          <a:p>
            <a:pPr marL="342900" lvl="1" indent="-342900">
              <a:buFont typeface="+mj-lt"/>
              <a:buAutoNum type="arabicParenR"/>
            </a:pPr>
            <a:r>
              <a:rPr lang="en-US" sz="1100" dirty="0" err="1" smtClean="0"/>
              <a:t>Simonyan</a:t>
            </a:r>
            <a:r>
              <a:rPr lang="en-US" sz="1100" dirty="0" smtClean="0"/>
              <a:t> et. al</a:t>
            </a:r>
            <a:r>
              <a:rPr lang="en-US" sz="1100" dirty="0"/>
              <a:t>. Very Deep Convolutional Networks for Large-Scale Image </a:t>
            </a:r>
            <a:r>
              <a:rPr lang="en-US" sz="1100" dirty="0" smtClean="0"/>
              <a:t>Recognition. arXiv:1409.1556 </a:t>
            </a:r>
            <a:r>
              <a:rPr lang="en-US" sz="1100" dirty="0"/>
              <a:t>[cs.CV]</a:t>
            </a:r>
          </a:p>
        </p:txBody>
      </p:sp>
      <p:sp>
        <p:nvSpPr>
          <p:cNvPr id="10" name="Content Placeholder 17">
            <a:extLst>
              <a:ext uri="{FF2B5EF4-FFF2-40B4-BE49-F238E27FC236}">
                <a16:creationId xmlns="" xmlns:a16="http://schemas.microsoft.com/office/drawing/2014/main" id="{1D1E9A45-5F4A-D94D-9A5A-18C045263FCA}"/>
              </a:ext>
            </a:extLst>
          </p:cNvPr>
          <p:cNvSpPr>
            <a:spLocks noGrp="1"/>
          </p:cNvSpPr>
          <p:nvPr>
            <p:ph sz="half" idx="1"/>
          </p:nvPr>
        </p:nvSpPr>
        <p:spPr>
          <a:xfrm>
            <a:off x="4570413" y="1110190"/>
            <a:ext cx="4006851" cy="3425825"/>
          </a:xfrm>
        </p:spPr>
        <p:txBody>
          <a:bodyPr/>
          <a:lstStyle/>
          <a:p>
            <a:pPr marL="228600" lvl="1" indent="-228600">
              <a:buAutoNum type="arabicParenR" startAt="7"/>
            </a:pPr>
            <a:r>
              <a:rPr lang="en-US" sz="1100" dirty="0" err="1" smtClean="0"/>
              <a:t>Iandola</a:t>
            </a:r>
            <a:r>
              <a:rPr lang="en-US" sz="1100" dirty="0" smtClean="0"/>
              <a:t> </a:t>
            </a:r>
            <a:r>
              <a:rPr lang="en-US" sz="1100" dirty="0"/>
              <a:t>et. al. </a:t>
            </a:r>
            <a:r>
              <a:rPr lang="en-US" sz="1100" dirty="0" err="1"/>
              <a:t>SqueezeNet</a:t>
            </a:r>
            <a:r>
              <a:rPr lang="en-US" sz="1100" dirty="0"/>
              <a:t>: </a:t>
            </a:r>
            <a:r>
              <a:rPr lang="en-US" sz="1100" dirty="0" err="1"/>
              <a:t>AlexNet</a:t>
            </a:r>
            <a:r>
              <a:rPr lang="en-US" sz="1100" dirty="0"/>
              <a:t>-level accuracy with </a:t>
            </a:r>
            <a:r>
              <a:rPr lang="en-US" sz="1100" dirty="0" smtClean="0"/>
              <a:t>	50x </a:t>
            </a:r>
            <a:r>
              <a:rPr lang="en-US" sz="1100" dirty="0"/>
              <a:t>fewer parameters and &lt;0.5MB model </a:t>
            </a:r>
            <a:r>
              <a:rPr lang="en-US" sz="1100" dirty="0" smtClean="0"/>
              <a:t>size</a:t>
            </a:r>
            <a:r>
              <a:rPr lang="en-US" sz="1100" dirty="0"/>
              <a:t>. 	arXiv:1602.07360 [cs.CV</a:t>
            </a:r>
            <a:r>
              <a:rPr lang="en-US" sz="1100" dirty="0" smtClean="0"/>
              <a:t>]</a:t>
            </a:r>
          </a:p>
          <a:p>
            <a:pPr marL="228600" lvl="1" indent="-228600">
              <a:buAutoNum type="arabicParenR" startAt="7"/>
            </a:pPr>
            <a:r>
              <a:rPr lang="en-US" sz="1100" dirty="0"/>
              <a:t>He et. al. Deep Residual Learning for Image </a:t>
            </a:r>
            <a:r>
              <a:rPr lang="en-US" sz="1100" dirty="0" smtClean="0"/>
              <a:t>Recognition. arXiv:1512.03385 </a:t>
            </a:r>
            <a:r>
              <a:rPr lang="en-US" sz="1100" dirty="0"/>
              <a:t>[cs.CV</a:t>
            </a:r>
            <a:r>
              <a:rPr lang="en-US" sz="1100" dirty="0" smtClean="0"/>
              <a:t>]</a:t>
            </a:r>
          </a:p>
        </p:txBody>
      </p:sp>
    </p:spTree>
    <p:extLst>
      <p:ext uri="{BB962C8B-B14F-4D97-AF65-F5344CB8AC3E}">
        <p14:creationId xmlns:p14="http://schemas.microsoft.com/office/powerpoint/2010/main" val="150942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27</a:t>
            </a:fld>
            <a:endParaRPr lang="en-US" dirty="0"/>
          </a:p>
        </p:txBody>
      </p:sp>
      <p:sp>
        <p:nvSpPr>
          <p:cNvPr id="3" name="Title 2"/>
          <p:cNvSpPr>
            <a:spLocks noGrp="1"/>
          </p:cNvSpPr>
          <p:nvPr>
            <p:ph type="title"/>
          </p:nvPr>
        </p:nvSpPr>
        <p:spPr>
          <a:xfrm>
            <a:off x="345610" y="1924517"/>
            <a:ext cx="8229600" cy="868680"/>
          </a:xfrm>
        </p:spPr>
        <p:txBody>
          <a:bodyPr/>
          <a:lstStyle/>
          <a:p>
            <a:r>
              <a:rPr lang="en-US" dirty="0" smtClean="0"/>
              <a:t>Questions?</a:t>
            </a:r>
            <a:endParaRPr lang="en-US" dirty="0"/>
          </a:p>
        </p:txBody>
      </p:sp>
    </p:spTree>
    <p:extLst>
      <p:ext uri="{BB962C8B-B14F-4D97-AF65-F5344CB8AC3E}">
        <p14:creationId xmlns:p14="http://schemas.microsoft.com/office/powerpoint/2010/main" val="927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28</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Contact</a:t>
            </a:r>
            <a:br>
              <a:rPr lang="en-US" dirty="0" smtClean="0"/>
            </a:br>
            <a:r>
              <a:rPr lang="en-US" dirty="0"/>
              <a:t/>
            </a:r>
            <a:br>
              <a:rPr lang="en-US" dirty="0"/>
            </a:br>
            <a:r>
              <a:rPr lang="en-US" dirty="0" smtClean="0"/>
              <a:t>Srinivasa Manohar Karlapalem</a:t>
            </a:r>
            <a:br>
              <a:rPr lang="en-US" dirty="0" smtClean="0"/>
            </a:br>
            <a:r>
              <a:rPr lang="en-US" sz="2400" dirty="0" smtClean="0">
                <a:hlinkClick r:id="rId2"/>
              </a:rPr>
              <a:t>srinivasa.m.karlapalem@intel.com</a:t>
            </a:r>
            <a:r>
              <a:rPr lang="en-US" sz="2400" dirty="0" smtClean="0"/>
              <a:t> </a:t>
            </a:r>
            <a:endParaRPr lang="en-US" sz="2400" dirty="0"/>
          </a:p>
        </p:txBody>
      </p:sp>
    </p:spTree>
    <p:extLst>
      <p:ext uri="{BB962C8B-B14F-4D97-AF65-F5344CB8AC3E}">
        <p14:creationId xmlns:p14="http://schemas.microsoft.com/office/powerpoint/2010/main" val="175469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00589E"/>
            </a:gs>
            <a:gs pos="23000">
              <a:schemeClr val="tx2"/>
            </a:gs>
            <a:gs pos="92000">
              <a:srgbClr val="009FDF">
                <a:alpha val="46000"/>
              </a:srgbClr>
            </a:gs>
            <a:gs pos="62000">
              <a:srgbClr val="0071C5">
                <a:lumMod val="94000"/>
                <a:lumOff val="6000"/>
                <a:alpha val="95000"/>
              </a:srgbClr>
            </a:gs>
          </a:gsLst>
          <a:lin ang="18900000" scaled="1"/>
          <a:tileRect/>
        </a:gradFill>
        <a:effectLst/>
      </p:bgPr>
    </p:bg>
    <p:spTree>
      <p:nvGrpSpPr>
        <p:cNvPr id="1" name=""/>
        <p:cNvGrpSpPr/>
        <p:nvPr/>
      </p:nvGrpSpPr>
      <p:grpSpPr>
        <a:xfrm>
          <a:off x="0" y="0"/>
          <a:ext cx="0" cy="0"/>
          <a:chOff x="0" y="0"/>
          <a:chExt cx="0" cy="0"/>
        </a:xfrm>
      </p:grpSpPr>
      <p:sp>
        <p:nvSpPr>
          <p:cNvPr id="8" name="Subtitle 2"/>
          <p:cNvSpPr txBox="1">
            <a:spLocks/>
          </p:cNvSpPr>
          <p:nvPr/>
        </p:nvSpPr>
        <p:spPr>
          <a:xfrm>
            <a:off x="1205256" y="3078606"/>
            <a:ext cx="6330212" cy="925360"/>
          </a:xfrm>
          <a:prstGeom prst="rect">
            <a:avLst/>
          </a:prstGeom>
        </p:spPr>
        <p:txBody>
          <a:bodyPr vert="horz" lIns="0" tIns="0" rIns="0" bIns="0" rtlCol="0" anchor="t" anchorCtr="0">
            <a:noAutofit/>
          </a:bodyPr>
          <a:lstStyle>
            <a:lvl1pPr marL="0" indent="0" algn="l" defTabSz="457200" rtl="0" eaLnBrk="1" latinLnBrk="0" hangingPunct="1">
              <a:spcBef>
                <a:spcPts val="1200"/>
              </a:spcBef>
              <a:spcAft>
                <a:spcPts val="0"/>
              </a:spcAft>
              <a:buFont typeface="Wingdings" panose="05000000000000000000" pitchFamily="2" charset="2"/>
              <a:buNone/>
              <a:defRPr sz="1600" b="0" i="0" kern="1200" baseline="0">
                <a:solidFill>
                  <a:srgbClr val="F3D54E"/>
                </a:solidFill>
                <a:latin typeface="Intel Clear"/>
                <a:ea typeface="+mn-ea"/>
                <a:cs typeface="Intel Clear"/>
              </a:defRPr>
            </a:lvl1pPr>
            <a:lvl2pPr marL="457200" indent="0" algn="l" defTabSz="457200" rtl="0" eaLnBrk="1" latinLnBrk="0" hangingPunct="1">
              <a:spcBef>
                <a:spcPts val="1200"/>
              </a:spcBef>
              <a:buFont typeface="Wingdings" charset="2"/>
              <a:buNone/>
              <a:defRPr sz="1800" kern="1200" baseline="0">
                <a:solidFill>
                  <a:schemeClr val="tx1">
                    <a:tint val="75000"/>
                  </a:schemeClr>
                </a:solidFill>
                <a:latin typeface="+mn-lt"/>
                <a:ea typeface="+mn-ea"/>
                <a:cs typeface="Intel Clear" panose="020B0604020203020204" pitchFamily="34" charset="0"/>
              </a:defRPr>
            </a:lvl2pPr>
            <a:lvl3pPr marL="914400" indent="0" algn="l" defTabSz="457200" rtl="0" eaLnBrk="1" latinLnBrk="0" hangingPunct="1">
              <a:spcBef>
                <a:spcPts val="800"/>
              </a:spcBef>
              <a:buFont typeface="Intel Clear" panose="020B0604020203020204" pitchFamily="34" charset="0"/>
              <a:buNone/>
              <a:defRPr sz="1600" kern="1200">
                <a:solidFill>
                  <a:schemeClr val="tx1">
                    <a:tint val="75000"/>
                  </a:schemeClr>
                </a:solidFill>
                <a:latin typeface="+mn-lt"/>
                <a:ea typeface="+mn-ea"/>
                <a:cs typeface="Intel Clear" panose="020B0604020203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Intel Clear" panose="020B0604020203020204" pitchFamily="34" charset="0"/>
              </a:defRPr>
            </a:lvl4pPr>
            <a:lvl5pPr marL="1828800" indent="0" algn="l" defTabSz="457200" rtl="0" eaLnBrk="1" latinLnBrk="0" hangingPunct="1">
              <a:spcBef>
                <a:spcPct val="20000"/>
              </a:spcBef>
              <a:buFont typeface="Intel Clear" panose="020B0604020203020204" pitchFamily="34" charset="0"/>
              <a:buNone/>
              <a:defRPr sz="1400" kern="1200">
                <a:solidFill>
                  <a:schemeClr val="tx1">
                    <a:tint val="75000"/>
                  </a:schemeClr>
                </a:solidFill>
                <a:latin typeface="+mn-lt"/>
                <a:ea typeface="+mn-ea"/>
                <a:cs typeface="Intel Clear" panose="020B0604020203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2" name="TextBox 1"/>
          <p:cNvSpPr txBox="1"/>
          <p:nvPr/>
        </p:nvSpPr>
        <p:spPr>
          <a:xfrm>
            <a:off x="-1145059" y="-486032"/>
            <a:ext cx="65" cy="507831"/>
          </a:xfrm>
          <a:prstGeom prst="rect">
            <a:avLst/>
          </a:prstGeom>
          <a:noFill/>
        </p:spPr>
        <p:txBody>
          <a:bodyPr vert="horz" wrap="none" lIns="0" tIns="0" rIns="0" bIns="0" rtlCol="0">
            <a:spAutoFit/>
          </a:bodyPr>
          <a:lstStyle/>
          <a:p>
            <a:endParaRPr lang="en-US" sz="1100" dirty="0">
              <a:solidFill>
                <a:srgbClr val="003C71"/>
              </a:solidFill>
            </a:endParaRPr>
          </a:p>
          <a:p>
            <a:endParaRPr lang="en-US" sz="1100">
              <a:solidFill>
                <a:srgbClr val="003C71"/>
              </a:solidFill>
            </a:endParaRPr>
          </a:p>
          <a:p>
            <a:endParaRPr lang="en-US" sz="1100" dirty="0" err="1">
              <a:solidFill>
                <a:srgbClr val="003C71"/>
              </a:solidFill>
            </a:endParaRPr>
          </a:p>
        </p:txBody>
      </p:sp>
    </p:spTree>
    <p:extLst>
      <p:ext uri="{BB962C8B-B14F-4D97-AF65-F5344CB8AC3E}">
        <p14:creationId xmlns:p14="http://schemas.microsoft.com/office/powerpoint/2010/main" val="3448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p:cNvSpPr>
            <a:spLocks noGrp="1"/>
          </p:cNvSpPr>
          <p:nvPr>
            <p:ph type="title"/>
          </p:nvPr>
        </p:nvSpPr>
        <p:spPr/>
        <p:txBody>
          <a:bodyPr/>
          <a:lstStyle/>
          <a:p>
            <a:r>
              <a:rPr lang="en-US" b="1" dirty="0"/>
              <a:t>Notices and Disclaimers</a:t>
            </a:r>
            <a:endParaRPr lang="en-US" dirty="0"/>
          </a:p>
        </p:txBody>
      </p:sp>
      <p:sp>
        <p:nvSpPr>
          <p:cNvPr id="4" name="Content Placeholder 3"/>
          <p:cNvSpPr>
            <a:spLocks noGrp="1"/>
          </p:cNvSpPr>
          <p:nvPr>
            <p:ph sz="quarter" idx="13"/>
          </p:nvPr>
        </p:nvSpPr>
        <p:spPr/>
        <p:txBody>
          <a:bodyPr/>
          <a:lstStyle/>
          <a:p>
            <a:r>
              <a:rPr lang="en-US" dirty="0" smtClean="0"/>
              <a:t>FTC Optimization Notice</a:t>
            </a:r>
          </a:p>
          <a:p>
            <a:r>
              <a:rPr lang="en-US" sz="1050" dirty="0"/>
              <a:t>Optimization Notice: 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p>
          <a:p>
            <a:r>
              <a:rPr lang="en-US" sz="1050" dirty="0"/>
              <a:t>Notice Revision #</a:t>
            </a:r>
            <a:r>
              <a:rPr lang="en-US" sz="1050" dirty="0" smtClean="0"/>
              <a:t>20110804</a:t>
            </a:r>
          </a:p>
          <a:p>
            <a:endParaRPr lang="en-US" sz="1050" dirty="0" smtClean="0"/>
          </a:p>
          <a:p>
            <a:endParaRPr lang="en-US" sz="1050" dirty="0"/>
          </a:p>
          <a:p>
            <a:endParaRPr lang="en-US" sz="1050" dirty="0" smtClean="0"/>
          </a:p>
          <a:p>
            <a:endParaRPr lang="en-US" sz="1050" dirty="0"/>
          </a:p>
          <a:p>
            <a:endParaRPr lang="en-US" dirty="0"/>
          </a:p>
        </p:txBody>
      </p:sp>
    </p:spTree>
    <p:extLst>
      <p:ext uri="{BB962C8B-B14F-4D97-AF65-F5344CB8AC3E}">
        <p14:creationId xmlns:p14="http://schemas.microsoft.com/office/powerpoint/2010/main" val="108072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21FB5C9A-588D-4832-BF79-4AADB3DB87C1}"/>
              </a:ext>
            </a:extLst>
          </p:cNvPr>
          <p:cNvGrpSpPr/>
          <p:nvPr/>
        </p:nvGrpSpPr>
        <p:grpSpPr>
          <a:xfrm>
            <a:off x="1079583" y="1442390"/>
            <a:ext cx="2008156" cy="3451124"/>
            <a:chOff x="1352216" y="703288"/>
            <a:chExt cx="2829664" cy="5157865"/>
          </a:xfrm>
        </p:grpSpPr>
        <p:pic>
          <p:nvPicPr>
            <p:cNvPr id="1028" name="Picture 4" descr="See the source image">
              <a:extLst>
                <a:ext uri="{FF2B5EF4-FFF2-40B4-BE49-F238E27FC236}">
                  <a16:creationId xmlns="" xmlns:a16="http://schemas.microsoft.com/office/drawing/2014/main" id="{56BEA2C5-DDB1-4997-80C1-67FE35E01E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30" r="22008"/>
            <a:stretch/>
          </p:blipFill>
          <p:spPr bwMode="auto">
            <a:xfrm>
              <a:off x="1352216" y="703288"/>
              <a:ext cx="2829664" cy="5157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F7FCC084-7DAA-49D7-990E-E261093CFB1F}"/>
                </a:ext>
              </a:extLst>
            </p:cNvPr>
            <p:cNvPicPr>
              <a:picLocks noChangeAspect="1"/>
            </p:cNvPicPr>
            <p:nvPr/>
          </p:nvPicPr>
          <p:blipFill>
            <a:blip r:embed="rId4"/>
            <a:stretch>
              <a:fillRect/>
            </a:stretch>
          </p:blipFill>
          <p:spPr>
            <a:xfrm>
              <a:off x="1572523" y="1115963"/>
              <a:ext cx="2324919" cy="4123098"/>
            </a:xfrm>
            <a:prstGeom prst="rect">
              <a:avLst/>
            </a:prstGeom>
          </p:spPr>
        </p:pic>
      </p:grpSp>
      <p:sp>
        <p:nvSpPr>
          <p:cNvPr id="9" name="TextBox 8">
            <a:extLst>
              <a:ext uri="{FF2B5EF4-FFF2-40B4-BE49-F238E27FC236}">
                <a16:creationId xmlns="" xmlns:a16="http://schemas.microsoft.com/office/drawing/2014/main" id="{5AD9B8E4-5AAF-457B-B39D-E407B2938FBA}"/>
              </a:ext>
            </a:extLst>
          </p:cNvPr>
          <p:cNvSpPr txBox="1"/>
          <p:nvPr/>
        </p:nvSpPr>
        <p:spPr>
          <a:xfrm>
            <a:off x="0" y="549950"/>
            <a:ext cx="9144000" cy="553998"/>
          </a:xfrm>
          <a:prstGeom prst="rect">
            <a:avLst/>
          </a:prstGeom>
          <a:solidFill>
            <a:srgbClr val="0070C0"/>
          </a:solidFill>
        </p:spPr>
        <p:txBody>
          <a:bodyPr wrap="square" rtlCol="0">
            <a:spAutoFit/>
          </a:bodyPr>
          <a:lstStyle/>
          <a:p>
            <a:pPr algn="ctr" defTabSz="685800"/>
            <a:r>
              <a:rPr lang="en-US" sz="3000" dirty="0">
                <a:solidFill>
                  <a:prstClr val="white"/>
                </a:solidFill>
              </a:rPr>
              <a:t>Don’t forget to share your opinions!</a:t>
            </a:r>
          </a:p>
        </p:txBody>
      </p:sp>
      <p:sp>
        <p:nvSpPr>
          <p:cNvPr id="15" name="Rectangle 14">
            <a:extLst>
              <a:ext uri="{FF2B5EF4-FFF2-40B4-BE49-F238E27FC236}">
                <a16:creationId xmlns="" xmlns:a16="http://schemas.microsoft.com/office/drawing/2014/main" id="{A6498DDF-1F00-48CA-8D62-C39CCBB9D909}"/>
              </a:ext>
            </a:extLst>
          </p:cNvPr>
          <p:cNvSpPr/>
          <p:nvPr/>
        </p:nvSpPr>
        <p:spPr>
          <a:xfrm>
            <a:off x="3597133" y="1378513"/>
            <a:ext cx="4840420" cy="3441711"/>
          </a:xfrm>
          <a:prstGeom prst="rect">
            <a:avLst/>
          </a:prstGeom>
          <a:ln>
            <a:solidFill>
              <a:schemeClr val="accent1"/>
            </a:solidFill>
          </a:ln>
        </p:spPr>
        <p:txBody>
          <a:bodyPr wrap="square">
            <a:spAutoFit/>
          </a:bodyPr>
          <a:lstStyle/>
          <a:p>
            <a:pPr algn="ctr" defTabSz="685800">
              <a:lnSpc>
                <a:spcPct val="115000"/>
              </a:lnSpc>
            </a:pPr>
            <a:r>
              <a:rPr lang="en-US" sz="788" dirty="0">
                <a:solidFill>
                  <a:prstClr val="black"/>
                </a:solidFill>
                <a:ea typeface="Calibri" panose="020F0502020204030204" pitchFamily="34" charset="0"/>
                <a:cs typeface="Times New Roman" panose="02020603050405020304" pitchFamily="18" charset="0"/>
              </a:rPr>
              <a:t> </a:t>
            </a:r>
            <a:r>
              <a:rPr lang="en-US" sz="1500" b="1" dirty="0">
                <a:solidFill>
                  <a:prstClr val="black"/>
                </a:solidFill>
                <a:ea typeface="Calibri" panose="020F0502020204030204" pitchFamily="34" charset="0"/>
                <a:cs typeface="Times New Roman" panose="02020603050405020304" pitchFamily="18" charset="0"/>
              </a:rPr>
              <a:t>We value your opinions. </a:t>
            </a:r>
            <a:br>
              <a:rPr lang="en-US" sz="1500" b="1" dirty="0">
                <a:solidFill>
                  <a:prstClr val="black"/>
                </a:solidFill>
                <a:ea typeface="Calibri" panose="020F0502020204030204" pitchFamily="34" charset="0"/>
                <a:cs typeface="Times New Roman" panose="02020603050405020304" pitchFamily="18" charset="0"/>
              </a:rPr>
            </a:br>
            <a:r>
              <a:rPr lang="en-US" sz="1500" b="1" dirty="0">
                <a:solidFill>
                  <a:prstClr val="black"/>
                </a:solidFill>
                <a:ea typeface="Calibri" panose="020F0502020204030204" pitchFamily="34" charset="0"/>
                <a:cs typeface="Times New Roman" panose="02020603050405020304" pitchFamily="18" charset="0"/>
              </a:rPr>
              <a:t>You’re feedback about this session is very important. </a:t>
            </a:r>
          </a:p>
          <a:p>
            <a:pPr algn="ctr" defTabSz="685800">
              <a:lnSpc>
                <a:spcPct val="115000"/>
              </a:lnSpc>
            </a:pPr>
            <a:endParaRPr lang="en-US" sz="600" b="1" dirty="0">
              <a:solidFill>
                <a:prstClr val="black"/>
              </a:solidFill>
              <a:cs typeface="Times New Roman" panose="02020603050405020304" pitchFamily="18" charset="0"/>
            </a:endParaRPr>
          </a:p>
          <a:p>
            <a:pPr algn="ctr" defTabSz="685800"/>
            <a:r>
              <a:rPr lang="en-US" sz="1200" b="1" dirty="0">
                <a:solidFill>
                  <a:srgbClr val="4472C4"/>
                </a:solidFill>
              </a:rPr>
              <a:t>Scan the QR code from your mobile device to answer a 5-question survey and be entered into a drawing for a chance to win a $100 American Express Gift Card</a:t>
            </a:r>
            <a:r>
              <a:rPr lang="en-US" sz="1050" b="1" dirty="0">
                <a:solidFill>
                  <a:srgbClr val="4472C4"/>
                </a:solidFill>
              </a:rPr>
              <a:t>.</a:t>
            </a:r>
          </a:p>
          <a:p>
            <a:pPr algn="ctr" defTabSz="685800">
              <a:lnSpc>
                <a:spcPct val="115000"/>
              </a:lnSpc>
            </a:pPr>
            <a:r>
              <a:rPr lang="en-US" sz="1500" b="1" dirty="0">
                <a:solidFill>
                  <a:prstClr val="black"/>
                </a:solidFill>
              </a:rPr>
              <a:t/>
            </a:r>
            <a:br>
              <a:rPr lang="en-US" sz="1500" b="1" dirty="0">
                <a:solidFill>
                  <a:prstClr val="black"/>
                </a:solidFill>
              </a:rPr>
            </a:br>
            <a:endParaRPr lang="en-US" sz="1500" b="1" dirty="0">
              <a:solidFill>
                <a:prstClr val="black"/>
              </a:solidFill>
            </a:endParaRPr>
          </a:p>
          <a:p>
            <a:pPr algn="ctr" defTabSz="685800">
              <a:lnSpc>
                <a:spcPct val="115000"/>
              </a:lnSpc>
            </a:pPr>
            <a:endParaRPr lang="en-US" sz="1500" b="1" dirty="0">
              <a:solidFill>
                <a:prstClr val="black"/>
              </a:solidFill>
            </a:endParaRPr>
          </a:p>
          <a:p>
            <a:pPr algn="ctr" defTabSz="685800">
              <a:lnSpc>
                <a:spcPct val="115000"/>
              </a:lnSpc>
            </a:pPr>
            <a:endParaRPr lang="en-US" sz="1500" b="1" dirty="0">
              <a:solidFill>
                <a:prstClr val="black"/>
              </a:solidFill>
            </a:endParaRPr>
          </a:p>
          <a:p>
            <a:pPr algn="ctr" defTabSz="685800">
              <a:lnSpc>
                <a:spcPct val="115000"/>
              </a:lnSpc>
            </a:pPr>
            <a:endParaRPr lang="en-US" sz="1500" b="1" dirty="0">
              <a:solidFill>
                <a:prstClr val="black"/>
              </a:solidFill>
            </a:endParaRPr>
          </a:p>
          <a:p>
            <a:pPr algn="ctr" defTabSz="685800"/>
            <a:r>
              <a:rPr lang="en-US" sz="900" b="1" dirty="0">
                <a:solidFill>
                  <a:srgbClr val="C00000"/>
                </a:solidFill>
              </a:rPr>
              <a:t>Winners will be notified via email on May 15, 2018. </a:t>
            </a:r>
            <a:r>
              <a:rPr lang="en-US" sz="900" dirty="0">
                <a:solidFill>
                  <a:prstClr val="black"/>
                </a:solidFill>
              </a:rPr>
              <a:t/>
            </a:r>
            <a:br>
              <a:rPr lang="en-US" sz="900" dirty="0">
                <a:solidFill>
                  <a:prstClr val="black"/>
                </a:solidFill>
              </a:rPr>
            </a:br>
            <a:r>
              <a:rPr lang="en-US" sz="900" dirty="0">
                <a:solidFill>
                  <a:prstClr val="black"/>
                </a:solidFill>
              </a:rPr>
              <a:t>Your response will be anonymous and used in summary form only. </a:t>
            </a:r>
            <a:br>
              <a:rPr lang="en-US" sz="900" dirty="0">
                <a:solidFill>
                  <a:prstClr val="black"/>
                </a:solidFill>
              </a:rPr>
            </a:br>
            <a:r>
              <a:rPr lang="en-US" sz="900" dirty="0">
                <a:solidFill>
                  <a:prstClr val="black"/>
                </a:solidFill>
              </a:rPr>
              <a:t>Information collected will </a:t>
            </a:r>
            <a:r>
              <a:rPr lang="en-US" sz="900" b="1" dirty="0">
                <a:solidFill>
                  <a:prstClr val="black"/>
                </a:solidFill>
              </a:rPr>
              <a:t>not</a:t>
            </a:r>
            <a:r>
              <a:rPr lang="en-US" sz="900" dirty="0">
                <a:solidFill>
                  <a:prstClr val="black"/>
                </a:solidFill>
              </a:rPr>
              <a:t> be used for promotional or sales purposes.</a:t>
            </a:r>
          </a:p>
          <a:p>
            <a:pPr algn="ctr" defTabSz="685800"/>
            <a:r>
              <a:rPr lang="en-US" sz="900" dirty="0">
                <a:solidFill>
                  <a:prstClr val="black"/>
                </a:solidFill>
              </a:rPr>
              <a:t>Privacy policy: </a:t>
            </a:r>
            <a:r>
              <a:rPr lang="en-US" sz="900" u="sng" dirty="0">
                <a:solidFill>
                  <a:prstClr val="black"/>
                </a:solidFill>
                <a:hlinkClick r:id="rId5"/>
              </a:rPr>
              <a:t>http://www.exhibitsurveys.com/privacy</a:t>
            </a:r>
            <a:endParaRPr lang="en-US" sz="900" dirty="0">
              <a:solidFill>
                <a:prstClr val="black"/>
              </a:solidFill>
            </a:endParaRPr>
          </a:p>
          <a:p>
            <a:pPr algn="ctr" defTabSz="685800"/>
            <a:r>
              <a:rPr lang="en-US" sz="900" dirty="0">
                <a:solidFill>
                  <a:prstClr val="black"/>
                </a:solidFill>
              </a:rPr>
              <a:t>Survey is conducted by Exhibit Surveys, Inc. and is not affiliated with the 2018 Artificial Intelligence Conference or O’Reilly Media, Inc.</a:t>
            </a:r>
          </a:p>
        </p:txBody>
      </p:sp>
      <p:pic>
        <p:nvPicPr>
          <p:cNvPr id="20" name="Picture 19" descr="Image result for qr code">
            <a:extLst>
              <a:ext uri="{FF2B5EF4-FFF2-40B4-BE49-F238E27FC236}">
                <a16:creationId xmlns="" xmlns:a16="http://schemas.microsoft.com/office/drawing/2014/main" id="{248B81E6-BD3D-4700-AAD2-CAC7F0200F2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09821" y="2765323"/>
            <a:ext cx="1073861" cy="1059671"/>
          </a:xfrm>
          <a:prstGeom prst="rect">
            <a:avLst/>
          </a:prstGeom>
          <a:noFill/>
          <a:ln>
            <a:noFill/>
          </a:ln>
        </p:spPr>
      </p:pic>
      <p:sp>
        <p:nvSpPr>
          <p:cNvPr id="16" name="TextBox 15">
            <a:extLst>
              <a:ext uri="{FF2B5EF4-FFF2-40B4-BE49-F238E27FC236}">
                <a16:creationId xmlns="" xmlns:a16="http://schemas.microsoft.com/office/drawing/2014/main" id="{D038E8E7-EE72-4A98-B438-9625557FB705}"/>
              </a:ext>
            </a:extLst>
          </p:cNvPr>
          <p:cNvSpPr txBox="1"/>
          <p:nvPr/>
        </p:nvSpPr>
        <p:spPr>
          <a:xfrm rot="19079451">
            <a:off x="5570416" y="3079377"/>
            <a:ext cx="1039853" cy="369332"/>
          </a:xfrm>
          <a:prstGeom prst="rect">
            <a:avLst/>
          </a:prstGeom>
          <a:noFill/>
        </p:spPr>
        <p:txBody>
          <a:bodyPr wrap="square" rtlCol="0">
            <a:spAutoFit/>
          </a:bodyPr>
          <a:lstStyle/>
          <a:p>
            <a:pPr defTabSz="685800"/>
            <a:r>
              <a:rPr lang="en-US" b="1" dirty="0">
                <a:solidFill>
                  <a:srgbClr val="FF0000"/>
                </a:solidFill>
              </a:rPr>
              <a:t>SAMPLE</a:t>
            </a:r>
          </a:p>
        </p:txBody>
      </p:sp>
    </p:spTree>
    <p:extLst>
      <p:ext uri="{BB962C8B-B14F-4D97-AF65-F5344CB8AC3E}">
        <p14:creationId xmlns:p14="http://schemas.microsoft.com/office/powerpoint/2010/main" val="3563276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a:t>
            </a:fld>
            <a:endParaRPr lang="en-US" dirty="0"/>
          </a:p>
        </p:txBody>
      </p:sp>
      <p:sp>
        <p:nvSpPr>
          <p:cNvPr id="3" name="Title 2"/>
          <p:cNvSpPr>
            <a:spLocks noGrp="1"/>
          </p:cNvSpPr>
          <p:nvPr>
            <p:ph type="title"/>
          </p:nvPr>
        </p:nvSpPr>
        <p:spPr/>
        <p:txBody>
          <a:bodyPr/>
          <a:lstStyle/>
          <a:p>
            <a:r>
              <a:rPr lang="en-US" b="1" dirty="0"/>
              <a:t>Notices and Disclaimers</a:t>
            </a:r>
            <a:endParaRPr lang="en-US" dirty="0"/>
          </a:p>
        </p:txBody>
      </p:sp>
      <p:sp>
        <p:nvSpPr>
          <p:cNvPr id="4" name="Content Placeholder 3"/>
          <p:cNvSpPr>
            <a:spLocks noGrp="1"/>
          </p:cNvSpPr>
          <p:nvPr>
            <p:ph sz="quarter" idx="13"/>
          </p:nvPr>
        </p:nvSpPr>
        <p:spPr>
          <a:xfrm>
            <a:off x="455613" y="904067"/>
            <a:ext cx="8228012" cy="3425825"/>
          </a:xfrm>
        </p:spPr>
        <p:txBody>
          <a:bodyPr/>
          <a:lstStyle/>
          <a:p>
            <a:r>
              <a:rPr lang="en-US" sz="1050" dirty="0" smtClean="0"/>
              <a:t>No </a:t>
            </a:r>
            <a:r>
              <a:rPr lang="en-US" sz="1050" dirty="0"/>
              <a:t>license (express or implied, by estoppel or otherwise) to any intellectual property rights is granted by this document. </a:t>
            </a:r>
          </a:p>
          <a:p>
            <a:r>
              <a:rPr lang="en-US" sz="1050" dirty="0"/>
              <a:t>Intel disclaims all express and implied warranties, including without limitation, the implied warranties of merchantability, fitness for a particular purpose, and non-infringement, as well as any warranty arising from course of performance, course of dealing, or usage in trade. </a:t>
            </a:r>
          </a:p>
          <a:p>
            <a:r>
              <a:rPr lang="en-US" sz="1050" dirty="0"/>
              <a:t>This document contains information on products, services and/or processes in development.  All information provided here is subject to change without notice. Contact your Intel representative to obtain the latest forecast, schedule, specifications and roadmaps. </a:t>
            </a:r>
          </a:p>
          <a:p>
            <a:r>
              <a:rPr lang="en-US" sz="1050" dirty="0"/>
              <a:t>The products and services described may contain defects or errors known as errata which may cause deviations from published specifications. Current characterized errata are available on request. </a:t>
            </a:r>
          </a:p>
          <a:p>
            <a:r>
              <a:rPr lang="en-US" sz="1050" dirty="0" smtClean="0"/>
              <a:t>Copies </a:t>
            </a:r>
            <a:r>
              <a:rPr lang="en-US" sz="1050" dirty="0"/>
              <a:t>of documents which have an order number and are referenced in this document may be obtained by calling 1-800-548-4725 or by visiting www.intel.com/design/literature.htm. </a:t>
            </a:r>
          </a:p>
          <a:p>
            <a:r>
              <a:rPr lang="en-US" sz="1050" dirty="0"/>
              <a:t>Intel, the Intel logo, Atom, Quark, Iris, Altera, </a:t>
            </a:r>
            <a:r>
              <a:rPr lang="en-US" sz="1050" dirty="0" err="1"/>
              <a:t>Arria</a:t>
            </a:r>
            <a:r>
              <a:rPr lang="en-US" sz="1050" dirty="0"/>
              <a:t> and </a:t>
            </a:r>
            <a:r>
              <a:rPr lang="en-US" sz="1050" dirty="0" err="1"/>
              <a:t>Movidius</a:t>
            </a:r>
            <a:r>
              <a:rPr lang="en-US" sz="1050" dirty="0"/>
              <a:t> </a:t>
            </a:r>
            <a:r>
              <a:rPr lang="en-US" sz="1050" dirty="0" smtClean="0"/>
              <a:t>are </a:t>
            </a:r>
            <a:r>
              <a:rPr lang="en-US" sz="1050" dirty="0"/>
              <a:t>trademarks of Intel Corporation or its subsidiaries in the U.S. and/or other countries.  </a:t>
            </a:r>
            <a:endParaRPr lang="en-US" sz="1050" dirty="0" smtClean="0"/>
          </a:p>
          <a:p>
            <a:r>
              <a:rPr lang="en-US" sz="1050" dirty="0"/>
              <a:t>OpenCL and the OpenCL logo are trademarks of Apple Inc. used by permission by </a:t>
            </a:r>
            <a:r>
              <a:rPr lang="en-US" sz="1050" dirty="0" err="1"/>
              <a:t>Khronos</a:t>
            </a:r>
            <a:r>
              <a:rPr lang="en-US" sz="1050" dirty="0"/>
              <a:t>.</a:t>
            </a:r>
          </a:p>
          <a:p>
            <a:r>
              <a:rPr lang="en-US" sz="1050" dirty="0" smtClean="0"/>
              <a:t>*</a:t>
            </a:r>
            <a:r>
              <a:rPr lang="en-US" sz="1050" dirty="0"/>
              <a:t>Other names and brands may be claimed as the property of others </a:t>
            </a:r>
          </a:p>
          <a:p>
            <a:r>
              <a:rPr lang="en-US" sz="1050" dirty="0"/>
              <a:t>© 2018 Intel Corporation. All rights reserved.</a:t>
            </a:r>
          </a:p>
          <a:p>
            <a:endParaRPr lang="en-US" sz="1050" dirty="0"/>
          </a:p>
          <a:p>
            <a:endParaRPr lang="en-US" sz="1050" dirty="0" smtClean="0"/>
          </a:p>
          <a:p>
            <a:endParaRPr lang="en-US" sz="1050" dirty="0"/>
          </a:p>
          <a:p>
            <a:endParaRPr lang="en-US" dirty="0"/>
          </a:p>
        </p:txBody>
      </p:sp>
    </p:spTree>
    <p:extLst>
      <p:ext uri="{BB962C8B-B14F-4D97-AF65-F5344CB8AC3E}">
        <p14:creationId xmlns:p14="http://schemas.microsoft.com/office/powerpoint/2010/main" val="9259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5</a:t>
            </a:fld>
            <a:endParaRPr lang="en-US" dirty="0"/>
          </a:p>
        </p:txBody>
      </p:sp>
      <p:sp>
        <p:nvSpPr>
          <p:cNvPr id="10" name="Title 1"/>
          <p:cNvSpPr>
            <a:spLocks noGrp="1"/>
          </p:cNvSpPr>
          <p:nvPr>
            <p:ph type="title"/>
          </p:nvPr>
        </p:nvSpPr>
        <p:spPr>
          <a:xfrm>
            <a:off x="455613" y="308848"/>
            <a:ext cx="8229600" cy="868680"/>
          </a:xfrm>
        </p:spPr>
        <p:txBody>
          <a:bodyPr/>
          <a:lstStyle/>
          <a:p>
            <a:r>
              <a:rPr lang="en-US" dirty="0" smtClean="0"/>
              <a:t>Outline</a:t>
            </a:r>
            <a:endParaRPr lang="en-US" dirty="0"/>
          </a:p>
        </p:txBody>
      </p:sp>
      <p:sp>
        <p:nvSpPr>
          <p:cNvPr id="11" name="Content Placeholder 2"/>
          <p:cNvSpPr>
            <a:spLocks noGrp="1"/>
          </p:cNvSpPr>
          <p:nvPr>
            <p:ph sz="quarter" idx="13"/>
          </p:nvPr>
        </p:nvSpPr>
        <p:spPr/>
        <p:txBody>
          <a:bodyPr/>
          <a:lstStyle/>
          <a:p>
            <a:pPr lvl="1"/>
            <a:r>
              <a:rPr lang="en-US" dirty="0" smtClean="0"/>
              <a:t>Overview of Edge platforms</a:t>
            </a:r>
            <a:endParaRPr lang="en-US" sz="1600" dirty="0"/>
          </a:p>
          <a:p>
            <a:pPr lvl="1"/>
            <a:r>
              <a:rPr lang="en-US" dirty="0" smtClean="0"/>
              <a:t>Introduction to the Object-detection problem</a:t>
            </a:r>
            <a:endParaRPr lang="en-US" sz="1800" dirty="0"/>
          </a:p>
          <a:p>
            <a:pPr lvl="1"/>
            <a:r>
              <a:rPr lang="en-US" dirty="0" smtClean="0"/>
              <a:t>Edge specialized Hardware solutions: FPGA</a:t>
            </a:r>
            <a:endParaRPr lang="en-US" sz="1800" dirty="0"/>
          </a:p>
          <a:p>
            <a:pPr lvl="1"/>
            <a:r>
              <a:rPr lang="en-US" dirty="0" smtClean="0"/>
              <a:t>Solution Optimization/Tuning techniques</a:t>
            </a:r>
            <a:endParaRPr lang="en-US" sz="1800" dirty="0"/>
          </a:p>
          <a:p>
            <a:pPr lvl="1"/>
            <a:r>
              <a:rPr lang="en-US" dirty="0" smtClean="0"/>
              <a:t>Summary</a:t>
            </a:r>
            <a:endParaRPr lang="en-US" sz="1800" dirty="0"/>
          </a:p>
          <a:p>
            <a:pPr lvl="1"/>
            <a:endParaRPr lang="en-US" dirty="0"/>
          </a:p>
          <a:p>
            <a:endParaRPr lang="en-US" dirty="0"/>
          </a:p>
        </p:txBody>
      </p:sp>
    </p:spTree>
    <p:extLst>
      <p:ext uri="{BB962C8B-B14F-4D97-AF65-F5344CB8AC3E}">
        <p14:creationId xmlns:p14="http://schemas.microsoft.com/office/powerpoint/2010/main" val="89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6</a:t>
            </a:fld>
            <a:endParaRPr lang="en-US" dirty="0"/>
          </a:p>
        </p:txBody>
      </p:sp>
      <p:sp>
        <p:nvSpPr>
          <p:cNvPr id="10" name="Title 1"/>
          <p:cNvSpPr>
            <a:spLocks noGrp="1"/>
          </p:cNvSpPr>
          <p:nvPr>
            <p:ph type="title"/>
          </p:nvPr>
        </p:nvSpPr>
        <p:spPr>
          <a:xfrm>
            <a:off x="367399" y="1854164"/>
            <a:ext cx="8229600" cy="868680"/>
          </a:xfrm>
        </p:spPr>
        <p:txBody>
          <a:bodyPr/>
          <a:lstStyle/>
          <a:p>
            <a:r>
              <a:rPr lang="en-US" dirty="0" smtClean="0"/>
              <a:t>Overview of Edge </a:t>
            </a:r>
            <a:endParaRPr lang="en-US" dirty="0"/>
          </a:p>
        </p:txBody>
      </p:sp>
    </p:spTree>
    <p:extLst>
      <p:ext uri="{BB962C8B-B14F-4D97-AF65-F5344CB8AC3E}">
        <p14:creationId xmlns:p14="http://schemas.microsoft.com/office/powerpoint/2010/main" val="35000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‘Edge’ platform?</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Content Placeholder 2"/>
          <p:cNvSpPr>
            <a:spLocks noGrp="1"/>
          </p:cNvSpPr>
          <p:nvPr>
            <p:ph sz="half" idx="1"/>
          </p:nvPr>
        </p:nvSpPr>
        <p:spPr>
          <a:xfrm>
            <a:off x="455614" y="1142364"/>
            <a:ext cx="4006850" cy="3425825"/>
          </a:xfrm>
        </p:spPr>
        <p:txBody>
          <a:bodyPr/>
          <a:lstStyle/>
          <a:p>
            <a:r>
              <a:rPr lang="en-US" dirty="0"/>
              <a:t>“Gateway to Cloud</a:t>
            </a:r>
            <a:r>
              <a:rPr lang="en-US" dirty="0" smtClean="0"/>
              <a:t>” </a:t>
            </a:r>
            <a:endParaRPr lang="en-US" dirty="0"/>
          </a:p>
          <a:p>
            <a:pPr lvl="1"/>
            <a:r>
              <a:rPr lang="en-US" dirty="0" smtClean="0"/>
              <a:t>Placed </a:t>
            </a:r>
            <a:r>
              <a:rPr lang="en-US" dirty="0" err="1" smtClean="0"/>
              <a:t>on-premise</a:t>
            </a:r>
            <a:r>
              <a:rPr lang="en-US" dirty="0" smtClean="0"/>
              <a:t> </a:t>
            </a:r>
            <a:r>
              <a:rPr lang="en-US" dirty="0"/>
              <a:t>and close to data source</a:t>
            </a:r>
          </a:p>
          <a:p>
            <a:pPr lvl="1"/>
            <a:r>
              <a:rPr lang="en-US" dirty="0"/>
              <a:t>Data sources connect to the Cloud through them</a:t>
            </a:r>
          </a:p>
          <a:p>
            <a:pPr lvl="1"/>
            <a:r>
              <a:rPr lang="en-US" dirty="0" smtClean="0"/>
              <a:t>First receivers &amp; analyzers of data</a:t>
            </a:r>
            <a:endParaRPr lang="en-US" dirty="0"/>
          </a:p>
          <a:p>
            <a:pPr lvl="1"/>
            <a:r>
              <a:rPr lang="en-US" dirty="0"/>
              <a:t>Designed to </a:t>
            </a:r>
            <a:r>
              <a:rPr lang="en-US" dirty="0" smtClean="0"/>
              <a:t>endure </a:t>
            </a:r>
            <a:r>
              <a:rPr lang="en-US" dirty="0"/>
              <a:t>on-field conditions </a:t>
            </a:r>
            <a:r>
              <a:rPr lang="en-US" dirty="0" smtClean="0"/>
              <a:t>while capable of complex analytics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076325"/>
            <a:ext cx="3962400" cy="2228850"/>
          </a:xfrm>
          <a:prstGeom prst="rect">
            <a:avLst/>
          </a:prstGeom>
        </p:spPr>
      </p:pic>
      <p:sp>
        <p:nvSpPr>
          <p:cNvPr id="7" name="TextBox 6"/>
          <p:cNvSpPr txBox="1"/>
          <p:nvPr/>
        </p:nvSpPr>
        <p:spPr>
          <a:xfrm>
            <a:off x="6200711" y="3424686"/>
            <a:ext cx="1162178" cy="153888"/>
          </a:xfrm>
          <a:prstGeom prst="rect">
            <a:avLst/>
          </a:prstGeom>
          <a:noFill/>
        </p:spPr>
        <p:txBody>
          <a:bodyPr wrap="none" lIns="0" tIns="0" rIns="0" bIns="0" rtlCol="0">
            <a:spAutoFit/>
          </a:bodyPr>
          <a:lstStyle/>
          <a:p>
            <a:r>
              <a:rPr lang="en-US" sz="1000" dirty="0">
                <a:solidFill>
                  <a:schemeClr val="bg2"/>
                </a:solidFill>
                <a:cs typeface="Intel Clear"/>
              </a:rPr>
              <a:t>© Intel Corporation </a:t>
            </a:r>
            <a:endParaRPr lang="en-US" sz="1000" dirty="0" smtClean="0">
              <a:solidFill>
                <a:schemeClr val="bg2"/>
              </a:solidFill>
              <a:latin typeface="Intel Clear"/>
              <a:cs typeface="Intel Clear"/>
            </a:endParaRPr>
          </a:p>
        </p:txBody>
      </p:sp>
    </p:spTree>
    <p:extLst>
      <p:ext uri="{BB962C8B-B14F-4D97-AF65-F5344CB8AC3E}">
        <p14:creationId xmlns:p14="http://schemas.microsoft.com/office/powerpoint/2010/main" val="2756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srcRect t="163" b="163"/>
          <a:stretch>
            <a:fillRect/>
          </a:stretch>
        </p:blipFill>
        <p:spPr>
          <a:xfrm>
            <a:off x="4639533" y="0"/>
            <a:ext cx="4465637" cy="4751067"/>
          </a:xfrm>
          <a:prstGeom prst="rect">
            <a:avLst/>
          </a:prstGeom>
        </p:spPr>
      </p:pic>
      <p:sp>
        <p:nvSpPr>
          <p:cNvPr id="2" name="Title 1"/>
          <p:cNvSpPr>
            <a:spLocks noGrp="1"/>
          </p:cNvSpPr>
          <p:nvPr>
            <p:ph type="title"/>
          </p:nvPr>
        </p:nvSpPr>
        <p:spPr/>
        <p:txBody>
          <a:bodyPr/>
          <a:lstStyle/>
          <a:p>
            <a:r>
              <a:rPr lang="en-US" dirty="0"/>
              <a:t>Why do we need Edge platforms?</a:t>
            </a:r>
          </a:p>
        </p:txBody>
      </p:sp>
      <p:sp>
        <p:nvSpPr>
          <p:cNvPr id="4" name="Slide Number Placeholder 3"/>
          <p:cNvSpPr>
            <a:spLocks noGrp="1"/>
          </p:cNvSpPr>
          <p:nvPr>
            <p:ph type="sldNum" sz="quarter" idx="12"/>
          </p:nvPr>
        </p:nvSpPr>
        <p:spPr/>
        <p:txBody>
          <a:bodyPr/>
          <a:lstStyle/>
          <a:p>
            <a:fld id="{EE2556C5-CE8C-6547-B838-EA80C61A4AF7}" type="slidenum">
              <a:rPr lang="en-US" smtClean="0"/>
              <a:pPr/>
              <a:t>8</a:t>
            </a:fld>
            <a:endParaRPr lang="en-US" dirty="0"/>
          </a:p>
        </p:txBody>
      </p:sp>
      <p:sp>
        <p:nvSpPr>
          <p:cNvPr id="3" name="Content Placeholder 2"/>
          <p:cNvSpPr>
            <a:spLocks noGrp="1"/>
          </p:cNvSpPr>
          <p:nvPr>
            <p:ph sz="half" idx="1"/>
          </p:nvPr>
        </p:nvSpPr>
        <p:spPr>
          <a:xfrm>
            <a:off x="455614" y="1142364"/>
            <a:ext cx="4006850" cy="3425825"/>
          </a:xfrm>
        </p:spPr>
        <p:txBody>
          <a:bodyPr/>
          <a:lstStyle/>
          <a:p>
            <a:pPr lvl="1"/>
            <a:endParaRPr lang="en-US" dirty="0" smtClean="0"/>
          </a:p>
          <a:p>
            <a:pPr lvl="1"/>
            <a:r>
              <a:rPr lang="en-US" dirty="0" smtClean="0"/>
              <a:t>Slow/Unreliable </a:t>
            </a:r>
            <a:r>
              <a:rPr lang="en-US" dirty="0"/>
              <a:t>network connectivity</a:t>
            </a:r>
          </a:p>
          <a:p>
            <a:pPr lvl="1"/>
            <a:r>
              <a:rPr lang="en-US" dirty="0"/>
              <a:t>Expensive cloud storage</a:t>
            </a:r>
          </a:p>
          <a:p>
            <a:pPr lvl="1"/>
            <a:r>
              <a:rPr lang="en-US" dirty="0" smtClean="0"/>
              <a:t>Expensive network </a:t>
            </a:r>
            <a:r>
              <a:rPr lang="en-US" dirty="0"/>
              <a:t>connection</a:t>
            </a:r>
          </a:p>
          <a:p>
            <a:pPr lvl="1"/>
            <a:r>
              <a:rPr lang="en-US" dirty="0"/>
              <a:t>Privacy/Security of customer data</a:t>
            </a:r>
          </a:p>
        </p:txBody>
      </p:sp>
      <p:sp>
        <p:nvSpPr>
          <p:cNvPr id="8" name="TextBox 7"/>
          <p:cNvSpPr txBox="1"/>
          <p:nvPr/>
        </p:nvSpPr>
        <p:spPr>
          <a:xfrm>
            <a:off x="6017831" y="4556895"/>
            <a:ext cx="1162178" cy="153888"/>
          </a:xfrm>
          <a:prstGeom prst="rect">
            <a:avLst/>
          </a:prstGeom>
          <a:noFill/>
        </p:spPr>
        <p:txBody>
          <a:bodyPr wrap="none" lIns="0" tIns="0" rIns="0" bIns="0" rtlCol="0">
            <a:spAutoFit/>
          </a:bodyPr>
          <a:lstStyle/>
          <a:p>
            <a:r>
              <a:rPr lang="en-US" sz="1000" dirty="0">
                <a:solidFill>
                  <a:schemeClr val="bg2"/>
                </a:solidFill>
                <a:cs typeface="Intel Clear"/>
              </a:rPr>
              <a:t>© Intel Corporation </a:t>
            </a:r>
            <a:endParaRPr lang="en-US" sz="1000" dirty="0" smtClean="0">
              <a:solidFill>
                <a:schemeClr val="bg2"/>
              </a:solidFill>
              <a:latin typeface="Intel Clear"/>
              <a:cs typeface="Intel Clear"/>
            </a:endParaRPr>
          </a:p>
        </p:txBody>
      </p:sp>
    </p:spTree>
    <p:extLst>
      <p:ext uri="{BB962C8B-B14F-4D97-AF65-F5344CB8AC3E}">
        <p14:creationId xmlns:p14="http://schemas.microsoft.com/office/powerpoint/2010/main" val="116725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9</a:t>
            </a:fld>
            <a:endParaRPr lang="en-US" dirty="0"/>
          </a:p>
        </p:txBody>
      </p:sp>
      <p:sp>
        <p:nvSpPr>
          <p:cNvPr id="10" name="Title 1"/>
          <p:cNvSpPr>
            <a:spLocks noGrp="1"/>
          </p:cNvSpPr>
          <p:nvPr>
            <p:ph type="title"/>
          </p:nvPr>
        </p:nvSpPr>
        <p:spPr>
          <a:xfrm>
            <a:off x="388030" y="1948475"/>
            <a:ext cx="5447505" cy="868680"/>
          </a:xfrm>
        </p:spPr>
        <p:txBody>
          <a:bodyPr/>
          <a:lstStyle/>
          <a:p>
            <a:r>
              <a:rPr lang="en-US" dirty="0" smtClean="0"/>
              <a:t>Introduction to Object detection</a:t>
            </a:r>
            <a:endParaRPr lang="en-US" dirty="0"/>
          </a:p>
        </p:txBody>
      </p:sp>
    </p:spTree>
    <p:extLst>
      <p:ext uri="{BB962C8B-B14F-4D97-AF65-F5344CB8AC3E}">
        <p14:creationId xmlns:p14="http://schemas.microsoft.com/office/powerpoint/2010/main" val="251329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1343</Words>
  <Application>Microsoft Office PowerPoint</Application>
  <PresentationFormat>On-screen Show (16:9)</PresentationFormat>
  <Paragraphs>201</Paragraphs>
  <Slides>30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Intel Clear</vt:lpstr>
      <vt:lpstr>Intel Clear Pro</vt:lpstr>
      <vt:lpstr>Times New Roman</vt:lpstr>
      <vt:lpstr>Wingdings</vt:lpstr>
      <vt:lpstr>Int_PPT Template_ClearPro_16x9</vt:lpstr>
      <vt:lpstr>Office Theme</vt:lpstr>
      <vt:lpstr>High-throughput object detection on Edge platforms with FPGA</vt:lpstr>
      <vt:lpstr>Notices and Disclaimers</vt:lpstr>
      <vt:lpstr>Notices and Disclaimers</vt:lpstr>
      <vt:lpstr>Notices and Disclaimers</vt:lpstr>
      <vt:lpstr>Outline</vt:lpstr>
      <vt:lpstr>Overview of Edge </vt:lpstr>
      <vt:lpstr>What is ‘Edge’ platform?</vt:lpstr>
      <vt:lpstr>Why do we need Edge platforms?</vt:lpstr>
      <vt:lpstr>Introduction to Object detection</vt:lpstr>
      <vt:lpstr>Multi-class object Detection</vt:lpstr>
      <vt:lpstr>Constraints</vt:lpstr>
      <vt:lpstr>Specialized hardware for the Edge</vt:lpstr>
      <vt:lpstr>Hardware choices</vt:lpstr>
      <vt:lpstr>The FPGA technology</vt:lpstr>
      <vt:lpstr>FPGA benefits </vt:lpstr>
      <vt:lpstr>Intel®Arria™ 10: An OpenCL* compatible FPGA</vt:lpstr>
      <vt:lpstr>Optimization and tuning techniques</vt:lpstr>
      <vt:lpstr>Optimized FPGA logic</vt:lpstr>
      <vt:lpstr>Use faster layers for classifier and detector</vt:lpstr>
      <vt:lpstr>Reduced Input image resolution</vt:lpstr>
      <vt:lpstr>‘Fit’ Feature maps into Stream buffer</vt:lpstr>
      <vt:lpstr>Augment with an efficient media pipeline</vt:lpstr>
      <vt:lpstr>Summary</vt:lpstr>
      <vt:lpstr>Key takeaways</vt:lpstr>
      <vt:lpstr>Links</vt:lpstr>
      <vt:lpstr>Citations &amp; References</vt:lpstr>
      <vt:lpstr>Questions?</vt:lpstr>
      <vt:lpstr>Contact  Srinivasa Manohar Karlapalem srinivasa.m.karlapalem@intel.com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CTPClassification=CTP_NT</cp:keywords>
  <cp:lastModifiedBy/>
  <cp:revision>1</cp:revision>
  <dcterms:created xsi:type="dcterms:W3CDTF">2015-05-06T16:36:39Z</dcterms:created>
  <dcterms:modified xsi:type="dcterms:W3CDTF">2018-04-30T03:53:38Z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c73bf652-4982-4c53-a181-43870ec399f4</vt:lpwstr>
  </property>
  <property fmtid="{D5CDD505-2E9C-101B-9397-08002B2CF9AE}" pid="3" name="CTP_TimeStamp">
    <vt:lpwstr>2018-04-30 03:53:38Z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